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64" r:id="rId1"/>
  </p:sldMasterIdLst>
  <p:notesMasterIdLst>
    <p:notesMasterId r:id="rId33"/>
  </p:notesMasterIdLst>
  <p:sldIdLst>
    <p:sldId id="256" r:id="rId2"/>
    <p:sldId id="257" r:id="rId3"/>
    <p:sldId id="259" r:id="rId4"/>
    <p:sldId id="261" r:id="rId5"/>
    <p:sldId id="262" r:id="rId6"/>
    <p:sldId id="263" r:id="rId7"/>
    <p:sldId id="292" r:id="rId8"/>
    <p:sldId id="264" r:id="rId9"/>
    <p:sldId id="266" r:id="rId10"/>
    <p:sldId id="268" r:id="rId11"/>
    <p:sldId id="269" r:id="rId12"/>
    <p:sldId id="270" r:id="rId13"/>
    <p:sldId id="271" r:id="rId14"/>
    <p:sldId id="273" r:id="rId15"/>
    <p:sldId id="279" r:id="rId16"/>
    <p:sldId id="274" r:id="rId17"/>
    <p:sldId id="278" r:id="rId18"/>
    <p:sldId id="275" r:id="rId19"/>
    <p:sldId id="277" r:id="rId20"/>
    <p:sldId id="281" r:id="rId21"/>
    <p:sldId id="282" r:id="rId22"/>
    <p:sldId id="283" r:id="rId23"/>
    <p:sldId id="284" r:id="rId24"/>
    <p:sldId id="285" r:id="rId25"/>
    <p:sldId id="289" r:id="rId26"/>
    <p:sldId id="288" r:id="rId27"/>
    <p:sldId id="286" r:id="rId28"/>
    <p:sldId id="287" r:id="rId29"/>
    <p:sldId id="290" r:id="rId30"/>
    <p:sldId id="291" r:id="rId31"/>
    <p:sldId id="2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7B4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39" d="100"/>
          <a:sy n="139" d="100"/>
        </p:scale>
        <p:origin x="-24" y="6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7D71E4-2B86-0842-9CDD-8FFEE8992BF6}" type="datetimeFigureOut">
              <a:rPr lang="en-US" smtClean="0"/>
              <a:t>11/09/19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6AC4F1-B00D-E84C-ADC4-D5472702723B}" type="slidenum">
              <a:rPr lang="en-US" smtClean="0"/>
              <a:t>‹#›</a:t>
            </a:fld>
            <a:endParaRPr lang="en-US"/>
          </a:p>
        </p:txBody>
      </p:sp>
    </p:spTree>
    <p:extLst>
      <p:ext uri="{BB962C8B-B14F-4D97-AF65-F5344CB8AC3E}">
        <p14:creationId xmlns:p14="http://schemas.microsoft.com/office/powerpoint/2010/main" val="35372371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Positional </a:t>
            </a:r>
            <a:r>
              <a:rPr lang="mr-IN" dirty="0" smtClean="0"/>
              <a:t>–</a:t>
            </a:r>
            <a:r>
              <a:rPr lang="en-US" dirty="0" smtClean="0"/>
              <a:t> </a:t>
            </a:r>
            <a:r>
              <a:rPr lang="en-US" dirty="0" err="1" smtClean="0"/>
              <a:t>Tib</a:t>
            </a:r>
            <a:r>
              <a:rPr lang="en-US" baseline="0" dirty="0" smtClean="0"/>
              <a:t> Ant type tendon</a:t>
            </a:r>
          </a:p>
          <a:p>
            <a:r>
              <a:rPr lang="en-US" baseline="0" dirty="0" smtClean="0"/>
              <a:t>Energy storage </a:t>
            </a:r>
            <a:r>
              <a:rPr lang="mr-IN" baseline="0" dirty="0" smtClean="0"/>
              <a:t>–</a:t>
            </a:r>
            <a:r>
              <a:rPr lang="en-US" baseline="0" dirty="0" smtClean="0"/>
              <a:t> </a:t>
            </a:r>
            <a:r>
              <a:rPr lang="en-US" baseline="0" dirty="0" err="1" smtClean="0"/>
              <a:t>Achiiles</a:t>
            </a:r>
            <a:r>
              <a:rPr lang="en-US" baseline="0" dirty="0" smtClean="0"/>
              <a:t>/Patella</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a:t>
            </a:fld>
            <a:endParaRPr lang="en-US"/>
          </a:p>
        </p:txBody>
      </p:sp>
    </p:spTree>
    <p:extLst>
      <p:ext uri="{BB962C8B-B14F-4D97-AF65-F5344CB8AC3E}">
        <p14:creationId xmlns:p14="http://schemas.microsoft.com/office/powerpoint/2010/main" val="1994027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3</a:t>
            </a:fld>
            <a:endParaRPr lang="en-US"/>
          </a:p>
        </p:txBody>
      </p:sp>
    </p:spTree>
    <p:extLst>
      <p:ext uri="{BB962C8B-B14F-4D97-AF65-F5344CB8AC3E}">
        <p14:creationId xmlns:p14="http://schemas.microsoft.com/office/powerpoint/2010/main" val="1177908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Leo da </a:t>
            </a:r>
            <a:r>
              <a:rPr lang="en-US" dirty="0" err="1" smtClean="0"/>
              <a:t>vinci</a:t>
            </a:r>
            <a:r>
              <a:rPr lang="en-US" dirty="0" smtClean="0"/>
              <a:t> </a:t>
            </a:r>
            <a:r>
              <a:rPr lang="mr-IN" dirty="0" smtClean="0"/>
              <a:t>–</a:t>
            </a:r>
            <a:r>
              <a:rPr lang="en-US" dirty="0" smtClean="0"/>
              <a:t> (1452-1519)</a:t>
            </a:r>
            <a:r>
              <a:rPr lang="en-US" baseline="0" dirty="0" smtClean="0"/>
              <a:t> </a:t>
            </a:r>
            <a:r>
              <a:rPr lang="mr-IN" baseline="0" dirty="0" smtClean="0"/>
              <a:t>–</a:t>
            </a:r>
            <a:r>
              <a:rPr lang="en-US" baseline="0" dirty="0" smtClean="0"/>
              <a:t> already discovered the spiral/longitudinal arrangement of muscle fibers</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4</a:t>
            </a:fld>
            <a:endParaRPr lang="en-US"/>
          </a:p>
        </p:txBody>
      </p:sp>
    </p:spTree>
    <p:extLst>
      <p:ext uri="{BB962C8B-B14F-4D97-AF65-F5344CB8AC3E}">
        <p14:creationId xmlns:p14="http://schemas.microsoft.com/office/powerpoint/2010/main" val="1177908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Leo da </a:t>
            </a:r>
            <a:r>
              <a:rPr lang="en-US" dirty="0" err="1" smtClean="0"/>
              <a:t>vinci</a:t>
            </a:r>
            <a:r>
              <a:rPr lang="en-US" dirty="0" smtClean="0"/>
              <a:t> </a:t>
            </a:r>
            <a:r>
              <a:rPr lang="mr-IN" dirty="0" smtClean="0"/>
              <a:t>–</a:t>
            </a:r>
            <a:r>
              <a:rPr lang="en-US" dirty="0" smtClean="0"/>
              <a:t> (1452-1519)</a:t>
            </a:r>
            <a:r>
              <a:rPr lang="en-US" baseline="0" dirty="0" smtClean="0"/>
              <a:t> </a:t>
            </a:r>
            <a:r>
              <a:rPr lang="mr-IN" baseline="0" dirty="0" smtClean="0"/>
              <a:t>–</a:t>
            </a:r>
            <a:r>
              <a:rPr lang="en-US" baseline="0" dirty="0" smtClean="0"/>
              <a:t> already discovered the spiral/longitudinal arrangement of muscle fibers.</a:t>
            </a:r>
          </a:p>
          <a:p>
            <a:endParaRPr lang="en-US" baseline="0" dirty="0" smtClean="0"/>
          </a:p>
          <a:p>
            <a:r>
              <a:rPr lang="en-US" baseline="0" dirty="0" smtClean="0"/>
              <a:t>The FDP was already noted to attach to the distal aspects of the 2-5</a:t>
            </a:r>
            <a:r>
              <a:rPr lang="en-US" baseline="30000" dirty="0" smtClean="0"/>
              <a:t>th</a:t>
            </a:r>
            <a:r>
              <a:rPr lang="en-US" baseline="0" dirty="0" smtClean="0"/>
              <a:t> digits with FDS attaching through it.</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5</a:t>
            </a:fld>
            <a:endParaRPr lang="en-US"/>
          </a:p>
        </p:txBody>
      </p:sp>
    </p:spTree>
    <p:extLst>
      <p:ext uri="{BB962C8B-B14F-4D97-AF65-F5344CB8AC3E}">
        <p14:creationId xmlns:p14="http://schemas.microsoft.com/office/powerpoint/2010/main" val="117790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Formation of a type I collagen fibril: </a:t>
            </a:r>
            <a:r>
              <a:rPr lang="en-US" sz="1200" b="0" i="0" u="none" strike="noStrike" kern="1200" baseline="0" dirty="0" err="1" smtClean="0">
                <a:solidFill>
                  <a:schemeClr val="tx1"/>
                </a:solidFill>
                <a:latin typeface="+mn-lt"/>
                <a:ea typeface="+mn-ea"/>
                <a:cs typeface="+mn-cs"/>
              </a:rPr>
              <a:t>AóAmino</a:t>
            </a:r>
            <a:r>
              <a:rPr lang="en-US" sz="1200" b="0" i="0" u="none" strike="noStrike" kern="1200" baseline="0" dirty="0" smtClean="0">
                <a:solidFill>
                  <a:schemeClr val="tx1"/>
                </a:solidFill>
                <a:latin typeface="+mn-lt"/>
                <a:ea typeface="+mn-ea"/>
                <a:cs typeface="+mn-cs"/>
              </a:rPr>
              <a:t> acids join to form an a-chain. </a:t>
            </a:r>
            <a:r>
              <a:rPr lang="en-US" sz="1200" b="0" i="0" u="none" strike="noStrike" kern="1200" baseline="0" dirty="0" err="1" smtClean="0">
                <a:solidFill>
                  <a:schemeClr val="tx1"/>
                </a:solidFill>
                <a:latin typeface="+mn-lt"/>
                <a:ea typeface="+mn-ea"/>
                <a:cs typeface="+mn-cs"/>
              </a:rPr>
              <a:t>Glysine</a:t>
            </a:r>
            <a:r>
              <a:rPr lang="en-US" sz="1200" b="0" i="0" u="none" strike="noStrike" kern="1200" baseline="0" dirty="0" smtClean="0">
                <a:solidFill>
                  <a:schemeClr val="tx1"/>
                </a:solidFill>
                <a:latin typeface="+mn-lt"/>
                <a:ea typeface="+mn-ea"/>
                <a:cs typeface="+mn-cs"/>
              </a:rPr>
              <a:t> occupies every third position (black circles). </a:t>
            </a:r>
          </a:p>
          <a:p>
            <a:r>
              <a:rPr lang="en-US" sz="1200" b="0" i="0" u="none" strike="noStrike" kern="1200" baseline="0" dirty="0" smtClean="0">
                <a:solidFill>
                  <a:schemeClr val="tx1"/>
                </a:solidFill>
                <a:latin typeface="+mn-lt"/>
                <a:ea typeface="+mn-ea"/>
                <a:cs typeface="+mn-cs"/>
              </a:rPr>
              <a:t>B and C Three a-chains coil to form the </a:t>
            </a:r>
            <a:r>
              <a:rPr lang="en-US" sz="1200" b="0" i="0" u="none" strike="noStrike" kern="1200" baseline="0" dirty="0" err="1" smtClean="0">
                <a:solidFill>
                  <a:schemeClr val="tx1"/>
                </a:solidFill>
                <a:latin typeface="+mn-lt"/>
                <a:ea typeface="+mn-ea"/>
                <a:cs typeface="+mn-cs"/>
              </a:rPr>
              <a:t>righthanded</a:t>
            </a:r>
            <a:r>
              <a:rPr lang="en-US" sz="1200" b="0" i="0" u="none" strike="noStrike" kern="1200" baseline="0" dirty="0" smtClean="0">
                <a:solidFill>
                  <a:schemeClr val="tx1"/>
                </a:solidFill>
                <a:latin typeface="+mn-lt"/>
                <a:ea typeface="+mn-ea"/>
                <a:cs typeface="+mn-cs"/>
              </a:rPr>
              <a:t> triple helix of a collagen molecule. The a-chains are surrounded by a thin layer of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D - The collagen molecules link to form a </a:t>
            </a:r>
            <a:r>
              <a:rPr lang="en-US" sz="1200" b="0" i="0" u="none" strike="noStrike" kern="1200" baseline="0" dirty="0" err="1" smtClean="0">
                <a:solidFill>
                  <a:schemeClr val="tx1"/>
                </a:solidFill>
                <a:latin typeface="+mn-lt"/>
                <a:ea typeface="+mn-ea"/>
                <a:cs typeface="+mn-cs"/>
              </a:rPr>
              <a:t>tropocollagen</a:t>
            </a:r>
            <a:r>
              <a:rPr lang="en-US" sz="1200" b="0" i="0" u="none" strike="noStrike" kern="1200" baseline="0" dirty="0" smtClean="0">
                <a:solidFill>
                  <a:schemeClr val="tx1"/>
                </a:solidFill>
                <a:latin typeface="+mn-lt"/>
                <a:ea typeface="+mn-ea"/>
                <a:cs typeface="+mn-cs"/>
              </a:rPr>
              <a:t> molecule or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Within a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(as well as fibril), the collagen molecules pack in a quarter staggered orientation (</a:t>
            </a:r>
            <a:r>
              <a:rPr lang="en-US" sz="1200" b="0" i="0" u="none" strike="noStrike" kern="1200" baseline="0" dirty="0" err="1" smtClean="0">
                <a:solidFill>
                  <a:schemeClr val="tx1"/>
                </a:solidFill>
                <a:latin typeface="+mn-lt"/>
                <a:ea typeface="+mn-ea"/>
                <a:cs typeface="+mn-cs"/>
              </a:rPr>
              <a:t>óeach</a:t>
            </a:r>
            <a:r>
              <a:rPr lang="en-US" sz="1200" b="0" i="0" u="none" strike="noStrike" kern="1200" baseline="0" dirty="0" smtClean="0">
                <a:solidFill>
                  <a:schemeClr val="tx1"/>
                </a:solidFill>
                <a:latin typeface="+mn-lt"/>
                <a:ea typeface="+mn-ea"/>
                <a:cs typeface="+mn-cs"/>
              </a:rPr>
              <a:t> collagen molecule overlaps its neighbor by a quarter of its length), producing the characteristic banding pattern of the final collagen fibril. </a:t>
            </a:r>
          </a:p>
          <a:p>
            <a:r>
              <a:rPr lang="en-US" sz="1200" b="0" i="0" u="none" strike="noStrike" kern="1200" baseline="0" dirty="0" smtClean="0">
                <a:solidFill>
                  <a:schemeClr val="tx1"/>
                </a:solidFill>
                <a:latin typeface="+mn-lt"/>
                <a:ea typeface="+mn-ea"/>
                <a:cs typeface="+mn-cs"/>
              </a:rPr>
              <a:t>E-The striated collagen fibril. The </a:t>
            </a:r>
            <a:r>
              <a:rPr lang="en-US" sz="1200" b="0" i="0" u="none" strike="noStrike" kern="1200" baseline="0" dirty="0" err="1" smtClean="0">
                <a:solidFill>
                  <a:schemeClr val="tx1"/>
                </a:solidFill>
                <a:latin typeface="+mn-lt"/>
                <a:ea typeface="+mn-ea"/>
                <a:cs typeface="+mn-cs"/>
              </a:rPr>
              <a:t>microfibrils</a:t>
            </a:r>
            <a:r>
              <a:rPr lang="en-US" sz="1200" b="0" i="0" u="none" strike="noStrike" kern="1200" baseline="0" dirty="0" smtClean="0">
                <a:solidFill>
                  <a:schemeClr val="tx1"/>
                </a:solidFill>
                <a:latin typeface="+mn-lt"/>
                <a:ea typeface="+mn-ea"/>
                <a:cs typeface="+mn-cs"/>
              </a:rPr>
              <a:t> are surrounded by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6</a:t>
            </a:fld>
            <a:endParaRPr lang="en-US"/>
          </a:p>
        </p:txBody>
      </p:sp>
    </p:spTree>
    <p:extLst>
      <p:ext uri="{BB962C8B-B14F-4D97-AF65-F5344CB8AC3E}">
        <p14:creationId xmlns:p14="http://schemas.microsoft.com/office/powerpoint/2010/main" val="3342109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Formation of a type I collagen fibril: </a:t>
            </a:r>
            <a:r>
              <a:rPr lang="en-US" sz="1200" b="0" i="0" u="none" strike="noStrike" kern="1200" baseline="0" dirty="0" err="1" smtClean="0">
                <a:solidFill>
                  <a:schemeClr val="tx1"/>
                </a:solidFill>
                <a:latin typeface="+mn-lt"/>
                <a:ea typeface="+mn-ea"/>
                <a:cs typeface="+mn-cs"/>
              </a:rPr>
              <a:t>AóAmino</a:t>
            </a:r>
            <a:r>
              <a:rPr lang="en-US" sz="1200" b="0" i="0" u="none" strike="noStrike" kern="1200" baseline="0" dirty="0" smtClean="0">
                <a:solidFill>
                  <a:schemeClr val="tx1"/>
                </a:solidFill>
                <a:latin typeface="+mn-lt"/>
                <a:ea typeface="+mn-ea"/>
                <a:cs typeface="+mn-cs"/>
              </a:rPr>
              <a:t> acids join to form an a-chain. </a:t>
            </a:r>
            <a:r>
              <a:rPr lang="en-US" sz="1200" b="0" i="0" u="none" strike="noStrike" kern="1200" baseline="0" dirty="0" err="1" smtClean="0">
                <a:solidFill>
                  <a:schemeClr val="tx1"/>
                </a:solidFill>
                <a:latin typeface="+mn-lt"/>
                <a:ea typeface="+mn-ea"/>
                <a:cs typeface="+mn-cs"/>
              </a:rPr>
              <a:t>Glysine</a:t>
            </a:r>
            <a:r>
              <a:rPr lang="en-US" sz="1200" b="0" i="0" u="none" strike="noStrike" kern="1200" baseline="0" dirty="0" smtClean="0">
                <a:solidFill>
                  <a:schemeClr val="tx1"/>
                </a:solidFill>
                <a:latin typeface="+mn-lt"/>
                <a:ea typeface="+mn-ea"/>
                <a:cs typeface="+mn-cs"/>
              </a:rPr>
              <a:t> occupies every third position (black circles). </a:t>
            </a:r>
          </a:p>
          <a:p>
            <a:r>
              <a:rPr lang="en-US" sz="1200" b="0" i="0" u="none" strike="noStrike" kern="1200" baseline="0" dirty="0" smtClean="0">
                <a:solidFill>
                  <a:schemeClr val="tx1"/>
                </a:solidFill>
                <a:latin typeface="+mn-lt"/>
                <a:ea typeface="+mn-ea"/>
                <a:cs typeface="+mn-cs"/>
              </a:rPr>
              <a:t>B and C Three a-chains coil to form the </a:t>
            </a:r>
            <a:r>
              <a:rPr lang="en-US" sz="1200" b="0" i="0" u="none" strike="noStrike" kern="1200" baseline="0" dirty="0" err="1" smtClean="0">
                <a:solidFill>
                  <a:schemeClr val="tx1"/>
                </a:solidFill>
                <a:latin typeface="+mn-lt"/>
                <a:ea typeface="+mn-ea"/>
                <a:cs typeface="+mn-cs"/>
              </a:rPr>
              <a:t>righthanded</a:t>
            </a:r>
            <a:r>
              <a:rPr lang="en-US" sz="1200" b="0" i="0" u="none" strike="noStrike" kern="1200" baseline="0" dirty="0" smtClean="0">
                <a:solidFill>
                  <a:schemeClr val="tx1"/>
                </a:solidFill>
                <a:latin typeface="+mn-lt"/>
                <a:ea typeface="+mn-ea"/>
                <a:cs typeface="+mn-cs"/>
              </a:rPr>
              <a:t> triple helix of a collagen molecule. The a-chains are surrounded by a thin layer of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D - The collagen molecules link to form a </a:t>
            </a:r>
            <a:r>
              <a:rPr lang="en-US" sz="1200" b="0" i="0" u="none" strike="noStrike" kern="1200" baseline="0" dirty="0" err="1" smtClean="0">
                <a:solidFill>
                  <a:schemeClr val="tx1"/>
                </a:solidFill>
                <a:latin typeface="+mn-lt"/>
                <a:ea typeface="+mn-ea"/>
                <a:cs typeface="+mn-cs"/>
              </a:rPr>
              <a:t>tropocollagen</a:t>
            </a:r>
            <a:r>
              <a:rPr lang="en-US" sz="1200" b="0" i="0" u="none" strike="noStrike" kern="1200" baseline="0" dirty="0" smtClean="0">
                <a:solidFill>
                  <a:schemeClr val="tx1"/>
                </a:solidFill>
                <a:latin typeface="+mn-lt"/>
                <a:ea typeface="+mn-ea"/>
                <a:cs typeface="+mn-cs"/>
              </a:rPr>
              <a:t> molecule or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Within a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(as well as fibril), the collagen molecules pack in a quarter staggered orientation (</a:t>
            </a:r>
            <a:r>
              <a:rPr lang="en-US" sz="1200" b="0" i="0" u="none" strike="noStrike" kern="1200" baseline="0" dirty="0" err="1" smtClean="0">
                <a:solidFill>
                  <a:schemeClr val="tx1"/>
                </a:solidFill>
                <a:latin typeface="+mn-lt"/>
                <a:ea typeface="+mn-ea"/>
                <a:cs typeface="+mn-cs"/>
              </a:rPr>
              <a:t>óeach</a:t>
            </a:r>
            <a:r>
              <a:rPr lang="en-US" sz="1200" b="0" i="0" u="none" strike="noStrike" kern="1200" baseline="0" dirty="0" smtClean="0">
                <a:solidFill>
                  <a:schemeClr val="tx1"/>
                </a:solidFill>
                <a:latin typeface="+mn-lt"/>
                <a:ea typeface="+mn-ea"/>
                <a:cs typeface="+mn-cs"/>
              </a:rPr>
              <a:t> collagen molecule overlaps its neighbor by a quarter of its length), producing the characteristic banding pattern of the final collagen fibril. </a:t>
            </a:r>
          </a:p>
          <a:p>
            <a:r>
              <a:rPr lang="en-US" sz="1200" b="0" i="0" u="none" strike="noStrike" kern="1200" baseline="0" dirty="0" smtClean="0">
                <a:solidFill>
                  <a:schemeClr val="tx1"/>
                </a:solidFill>
                <a:latin typeface="+mn-lt"/>
                <a:ea typeface="+mn-ea"/>
                <a:cs typeface="+mn-cs"/>
              </a:rPr>
              <a:t>E-The striated collagen fibril. The </a:t>
            </a:r>
            <a:r>
              <a:rPr lang="en-US" sz="1200" b="0" i="0" u="none" strike="noStrike" kern="1200" baseline="0" dirty="0" err="1" smtClean="0">
                <a:solidFill>
                  <a:schemeClr val="tx1"/>
                </a:solidFill>
                <a:latin typeface="+mn-lt"/>
                <a:ea typeface="+mn-ea"/>
                <a:cs typeface="+mn-cs"/>
              </a:rPr>
              <a:t>microfibrils</a:t>
            </a:r>
            <a:r>
              <a:rPr lang="en-US" sz="1200" b="0" i="0" u="none" strike="noStrike" kern="1200" baseline="0" dirty="0" smtClean="0">
                <a:solidFill>
                  <a:schemeClr val="tx1"/>
                </a:solidFill>
                <a:latin typeface="+mn-lt"/>
                <a:ea typeface="+mn-ea"/>
                <a:cs typeface="+mn-cs"/>
              </a:rPr>
              <a:t> are surrounded by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7</a:t>
            </a:fld>
            <a:endParaRPr lang="en-US"/>
          </a:p>
        </p:txBody>
      </p:sp>
    </p:spTree>
    <p:extLst>
      <p:ext uri="{BB962C8B-B14F-4D97-AF65-F5344CB8AC3E}">
        <p14:creationId xmlns:p14="http://schemas.microsoft.com/office/powerpoint/2010/main" val="3342109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Formation of a type I collagen fibril: </a:t>
            </a:r>
            <a:r>
              <a:rPr lang="en-US" sz="1200" b="0" i="0" u="none" strike="noStrike" kern="1200" baseline="0" dirty="0" err="1" smtClean="0">
                <a:solidFill>
                  <a:schemeClr val="tx1"/>
                </a:solidFill>
                <a:latin typeface="+mn-lt"/>
                <a:ea typeface="+mn-ea"/>
                <a:cs typeface="+mn-cs"/>
              </a:rPr>
              <a:t>AóAmino</a:t>
            </a:r>
            <a:r>
              <a:rPr lang="en-US" sz="1200" b="0" i="0" u="none" strike="noStrike" kern="1200" baseline="0" dirty="0" smtClean="0">
                <a:solidFill>
                  <a:schemeClr val="tx1"/>
                </a:solidFill>
                <a:latin typeface="+mn-lt"/>
                <a:ea typeface="+mn-ea"/>
                <a:cs typeface="+mn-cs"/>
              </a:rPr>
              <a:t> acids join to form an a-chain. </a:t>
            </a:r>
            <a:r>
              <a:rPr lang="en-US" sz="1200" b="0" i="0" u="none" strike="noStrike" kern="1200" baseline="0" dirty="0" err="1" smtClean="0">
                <a:solidFill>
                  <a:schemeClr val="tx1"/>
                </a:solidFill>
                <a:latin typeface="+mn-lt"/>
                <a:ea typeface="+mn-ea"/>
                <a:cs typeface="+mn-cs"/>
              </a:rPr>
              <a:t>Glysine</a:t>
            </a:r>
            <a:r>
              <a:rPr lang="en-US" sz="1200" b="0" i="0" u="none" strike="noStrike" kern="1200" baseline="0" dirty="0" smtClean="0">
                <a:solidFill>
                  <a:schemeClr val="tx1"/>
                </a:solidFill>
                <a:latin typeface="+mn-lt"/>
                <a:ea typeface="+mn-ea"/>
                <a:cs typeface="+mn-cs"/>
              </a:rPr>
              <a:t> occupies every third position (black circles). </a:t>
            </a:r>
          </a:p>
          <a:p>
            <a:r>
              <a:rPr lang="en-US" sz="1200" b="0" i="0" u="none" strike="noStrike" kern="1200" baseline="0" dirty="0" smtClean="0">
                <a:solidFill>
                  <a:schemeClr val="tx1"/>
                </a:solidFill>
                <a:latin typeface="+mn-lt"/>
                <a:ea typeface="+mn-ea"/>
                <a:cs typeface="+mn-cs"/>
              </a:rPr>
              <a:t>B and C Three a-chains coil to form the </a:t>
            </a:r>
            <a:r>
              <a:rPr lang="en-US" sz="1200" b="0" i="0" u="none" strike="noStrike" kern="1200" baseline="0" dirty="0" err="1" smtClean="0">
                <a:solidFill>
                  <a:schemeClr val="tx1"/>
                </a:solidFill>
                <a:latin typeface="+mn-lt"/>
                <a:ea typeface="+mn-ea"/>
                <a:cs typeface="+mn-cs"/>
              </a:rPr>
              <a:t>righthanded</a:t>
            </a:r>
            <a:r>
              <a:rPr lang="en-US" sz="1200" b="0" i="0" u="none" strike="noStrike" kern="1200" baseline="0" dirty="0" smtClean="0">
                <a:solidFill>
                  <a:schemeClr val="tx1"/>
                </a:solidFill>
                <a:latin typeface="+mn-lt"/>
                <a:ea typeface="+mn-ea"/>
                <a:cs typeface="+mn-cs"/>
              </a:rPr>
              <a:t> triple helix of a collagen molecule. The a-chains are surrounded by a thin layer of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D - The collagen molecules link to form a </a:t>
            </a:r>
            <a:r>
              <a:rPr lang="en-US" sz="1200" b="0" i="0" u="none" strike="noStrike" kern="1200" baseline="0" dirty="0" err="1" smtClean="0">
                <a:solidFill>
                  <a:schemeClr val="tx1"/>
                </a:solidFill>
                <a:latin typeface="+mn-lt"/>
                <a:ea typeface="+mn-ea"/>
                <a:cs typeface="+mn-cs"/>
              </a:rPr>
              <a:t>tropocollagen</a:t>
            </a:r>
            <a:r>
              <a:rPr lang="en-US" sz="1200" b="0" i="0" u="none" strike="noStrike" kern="1200" baseline="0" dirty="0" smtClean="0">
                <a:solidFill>
                  <a:schemeClr val="tx1"/>
                </a:solidFill>
                <a:latin typeface="+mn-lt"/>
                <a:ea typeface="+mn-ea"/>
                <a:cs typeface="+mn-cs"/>
              </a:rPr>
              <a:t> molecule or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Within a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(as well as fibril), the collagen molecules pack in a quarter staggered orientation (</a:t>
            </a:r>
            <a:r>
              <a:rPr lang="en-US" sz="1200" b="0" i="0" u="none" strike="noStrike" kern="1200" baseline="0" dirty="0" err="1" smtClean="0">
                <a:solidFill>
                  <a:schemeClr val="tx1"/>
                </a:solidFill>
                <a:latin typeface="+mn-lt"/>
                <a:ea typeface="+mn-ea"/>
                <a:cs typeface="+mn-cs"/>
              </a:rPr>
              <a:t>óeach</a:t>
            </a:r>
            <a:r>
              <a:rPr lang="en-US" sz="1200" b="0" i="0" u="none" strike="noStrike" kern="1200" baseline="0" dirty="0" smtClean="0">
                <a:solidFill>
                  <a:schemeClr val="tx1"/>
                </a:solidFill>
                <a:latin typeface="+mn-lt"/>
                <a:ea typeface="+mn-ea"/>
                <a:cs typeface="+mn-cs"/>
              </a:rPr>
              <a:t> collagen molecule overlaps its neighbor by a quarter of its length), producing the characteristic banding pattern of the final collagen fibril. </a:t>
            </a:r>
          </a:p>
          <a:p>
            <a:r>
              <a:rPr lang="en-US" sz="1200" b="0" i="0" u="none" strike="noStrike" kern="1200" baseline="0" dirty="0" smtClean="0">
                <a:solidFill>
                  <a:schemeClr val="tx1"/>
                </a:solidFill>
                <a:latin typeface="+mn-lt"/>
                <a:ea typeface="+mn-ea"/>
                <a:cs typeface="+mn-cs"/>
              </a:rPr>
              <a:t>E-The striated collagen fibril. The </a:t>
            </a:r>
            <a:r>
              <a:rPr lang="en-US" sz="1200" b="0" i="0" u="none" strike="noStrike" kern="1200" baseline="0" dirty="0" err="1" smtClean="0">
                <a:solidFill>
                  <a:schemeClr val="tx1"/>
                </a:solidFill>
                <a:latin typeface="+mn-lt"/>
                <a:ea typeface="+mn-ea"/>
                <a:cs typeface="+mn-cs"/>
              </a:rPr>
              <a:t>microfibrils</a:t>
            </a:r>
            <a:r>
              <a:rPr lang="en-US" sz="1200" b="0" i="0" u="none" strike="noStrike" kern="1200" baseline="0" dirty="0" smtClean="0">
                <a:solidFill>
                  <a:schemeClr val="tx1"/>
                </a:solidFill>
                <a:latin typeface="+mn-lt"/>
                <a:ea typeface="+mn-ea"/>
                <a:cs typeface="+mn-cs"/>
              </a:rPr>
              <a:t> are surrounded by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Low metabolic activity means that the cells involved in </a:t>
            </a:r>
            <a:r>
              <a:rPr lang="en-US" sz="1200" b="0" i="0" u="none" strike="noStrike" kern="1200" baseline="0" dirty="0" err="1" smtClean="0">
                <a:solidFill>
                  <a:schemeClr val="tx1"/>
                </a:solidFill>
                <a:latin typeface="+mn-lt"/>
                <a:ea typeface="+mn-ea"/>
                <a:cs typeface="+mn-cs"/>
              </a:rPr>
              <a:t>accomodating</a:t>
            </a:r>
            <a:r>
              <a:rPr lang="en-US" sz="1200" b="0" i="0" u="none" strike="noStrike" kern="1200" baseline="0" dirty="0" smtClean="0">
                <a:solidFill>
                  <a:schemeClr val="tx1"/>
                </a:solidFill>
                <a:latin typeface="+mn-lt"/>
                <a:ea typeface="+mn-ea"/>
                <a:cs typeface="+mn-cs"/>
              </a:rPr>
              <a:t> strain are anaerobically driven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great as tendons need to maintain tension for long periods of time without suffering from </a:t>
            </a:r>
            <a:r>
              <a:rPr lang="en-US" sz="1200" b="0" i="0" u="none" strike="noStrike" kern="1200" baseline="0" dirty="0" err="1" smtClean="0">
                <a:solidFill>
                  <a:schemeClr val="tx1"/>
                </a:solidFill>
                <a:latin typeface="+mn-lt"/>
                <a:ea typeface="+mn-ea"/>
                <a:cs typeface="+mn-cs"/>
              </a:rPr>
              <a:t>iscahemia</a:t>
            </a:r>
            <a:r>
              <a:rPr lang="en-US" sz="1200" b="0" i="0" u="none" strike="noStrike" kern="1200" baseline="0" dirty="0" smtClean="0">
                <a:solidFill>
                  <a:schemeClr val="tx1"/>
                </a:solidFill>
                <a:latin typeface="+mn-lt"/>
                <a:ea typeface="+mn-ea"/>
                <a:cs typeface="+mn-cs"/>
              </a:rPr>
              <a:t>. Drawback to this is during the healing process</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8</a:t>
            </a:fld>
            <a:endParaRPr lang="en-US"/>
          </a:p>
        </p:txBody>
      </p:sp>
    </p:spTree>
    <p:extLst>
      <p:ext uri="{BB962C8B-B14F-4D97-AF65-F5344CB8AC3E}">
        <p14:creationId xmlns:p14="http://schemas.microsoft.com/office/powerpoint/2010/main" val="3342109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Formation of a type I collagen fibril: </a:t>
            </a:r>
            <a:r>
              <a:rPr lang="en-US" sz="1200" b="0" i="0" u="none" strike="noStrike" kern="1200" baseline="0" dirty="0" err="1" smtClean="0">
                <a:solidFill>
                  <a:schemeClr val="tx1"/>
                </a:solidFill>
                <a:latin typeface="+mn-lt"/>
                <a:ea typeface="+mn-ea"/>
                <a:cs typeface="+mn-cs"/>
              </a:rPr>
              <a:t>AóAmino</a:t>
            </a:r>
            <a:r>
              <a:rPr lang="en-US" sz="1200" b="0" i="0" u="none" strike="noStrike" kern="1200" baseline="0" dirty="0" smtClean="0">
                <a:solidFill>
                  <a:schemeClr val="tx1"/>
                </a:solidFill>
                <a:latin typeface="+mn-lt"/>
                <a:ea typeface="+mn-ea"/>
                <a:cs typeface="+mn-cs"/>
              </a:rPr>
              <a:t> acids join to form an a-chain. </a:t>
            </a:r>
            <a:r>
              <a:rPr lang="en-US" sz="1200" b="0" i="0" u="none" strike="noStrike" kern="1200" baseline="0" dirty="0" err="1" smtClean="0">
                <a:solidFill>
                  <a:schemeClr val="tx1"/>
                </a:solidFill>
                <a:latin typeface="+mn-lt"/>
                <a:ea typeface="+mn-ea"/>
                <a:cs typeface="+mn-cs"/>
              </a:rPr>
              <a:t>Glysine</a:t>
            </a:r>
            <a:r>
              <a:rPr lang="en-US" sz="1200" b="0" i="0" u="none" strike="noStrike" kern="1200" baseline="0" dirty="0" smtClean="0">
                <a:solidFill>
                  <a:schemeClr val="tx1"/>
                </a:solidFill>
                <a:latin typeface="+mn-lt"/>
                <a:ea typeface="+mn-ea"/>
                <a:cs typeface="+mn-cs"/>
              </a:rPr>
              <a:t> occupies every third position (black circles). </a:t>
            </a:r>
          </a:p>
          <a:p>
            <a:r>
              <a:rPr lang="en-US" sz="1200" b="0" i="0" u="none" strike="noStrike" kern="1200" baseline="0" dirty="0" smtClean="0">
                <a:solidFill>
                  <a:schemeClr val="tx1"/>
                </a:solidFill>
                <a:latin typeface="+mn-lt"/>
                <a:ea typeface="+mn-ea"/>
                <a:cs typeface="+mn-cs"/>
              </a:rPr>
              <a:t>B and C Three a-chains coil to form the </a:t>
            </a:r>
            <a:r>
              <a:rPr lang="en-US" sz="1200" b="0" i="0" u="none" strike="noStrike" kern="1200" baseline="0" dirty="0" err="1" smtClean="0">
                <a:solidFill>
                  <a:schemeClr val="tx1"/>
                </a:solidFill>
                <a:latin typeface="+mn-lt"/>
                <a:ea typeface="+mn-ea"/>
                <a:cs typeface="+mn-cs"/>
              </a:rPr>
              <a:t>righthanded</a:t>
            </a:r>
            <a:r>
              <a:rPr lang="en-US" sz="1200" b="0" i="0" u="none" strike="noStrike" kern="1200" baseline="0" dirty="0" smtClean="0">
                <a:solidFill>
                  <a:schemeClr val="tx1"/>
                </a:solidFill>
                <a:latin typeface="+mn-lt"/>
                <a:ea typeface="+mn-ea"/>
                <a:cs typeface="+mn-cs"/>
              </a:rPr>
              <a:t> triple helix of a collagen molecule. The a-chains are surrounded by a thin layer of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D - The collagen molecules link to form a </a:t>
            </a:r>
            <a:r>
              <a:rPr lang="en-US" sz="1200" b="0" i="0" u="none" strike="noStrike" kern="1200" baseline="0" dirty="0" err="1" smtClean="0">
                <a:solidFill>
                  <a:schemeClr val="tx1"/>
                </a:solidFill>
                <a:latin typeface="+mn-lt"/>
                <a:ea typeface="+mn-ea"/>
                <a:cs typeface="+mn-cs"/>
              </a:rPr>
              <a:t>tropocollagen</a:t>
            </a:r>
            <a:r>
              <a:rPr lang="en-US" sz="1200" b="0" i="0" u="none" strike="noStrike" kern="1200" baseline="0" dirty="0" smtClean="0">
                <a:solidFill>
                  <a:schemeClr val="tx1"/>
                </a:solidFill>
                <a:latin typeface="+mn-lt"/>
                <a:ea typeface="+mn-ea"/>
                <a:cs typeface="+mn-cs"/>
              </a:rPr>
              <a:t> molecule or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Within a </a:t>
            </a:r>
            <a:r>
              <a:rPr lang="en-US" sz="1200" b="0" i="0" u="none" strike="noStrike" kern="1200" baseline="0" dirty="0" err="1" smtClean="0">
                <a:solidFill>
                  <a:schemeClr val="tx1"/>
                </a:solidFill>
                <a:latin typeface="+mn-lt"/>
                <a:ea typeface="+mn-ea"/>
                <a:cs typeface="+mn-cs"/>
              </a:rPr>
              <a:t>microfibril</a:t>
            </a:r>
            <a:r>
              <a:rPr lang="en-US" sz="1200" b="0" i="0" u="none" strike="noStrike" kern="1200" baseline="0" dirty="0" smtClean="0">
                <a:solidFill>
                  <a:schemeClr val="tx1"/>
                </a:solidFill>
                <a:latin typeface="+mn-lt"/>
                <a:ea typeface="+mn-ea"/>
                <a:cs typeface="+mn-cs"/>
              </a:rPr>
              <a:t> (as well as fibril), the collagen molecules pack in a quarter staggered orientation (</a:t>
            </a:r>
            <a:r>
              <a:rPr lang="en-US" sz="1200" b="0" i="0" u="none" strike="noStrike" kern="1200" baseline="0" dirty="0" err="1" smtClean="0">
                <a:solidFill>
                  <a:schemeClr val="tx1"/>
                </a:solidFill>
                <a:latin typeface="+mn-lt"/>
                <a:ea typeface="+mn-ea"/>
                <a:cs typeface="+mn-cs"/>
              </a:rPr>
              <a:t>óeach</a:t>
            </a:r>
            <a:r>
              <a:rPr lang="en-US" sz="1200" b="0" i="0" u="none" strike="noStrike" kern="1200" baseline="0" dirty="0" smtClean="0">
                <a:solidFill>
                  <a:schemeClr val="tx1"/>
                </a:solidFill>
                <a:latin typeface="+mn-lt"/>
                <a:ea typeface="+mn-ea"/>
                <a:cs typeface="+mn-cs"/>
              </a:rPr>
              <a:t> collagen molecule overlaps its neighbor by a quarter of its length), producing the characteristic banding pattern of the final collagen fibril. </a:t>
            </a:r>
          </a:p>
          <a:p>
            <a:r>
              <a:rPr lang="en-US" sz="1200" b="0" i="0" u="none" strike="noStrike" kern="1200" baseline="0" dirty="0" smtClean="0">
                <a:solidFill>
                  <a:schemeClr val="tx1"/>
                </a:solidFill>
                <a:latin typeface="+mn-lt"/>
                <a:ea typeface="+mn-ea"/>
                <a:cs typeface="+mn-cs"/>
              </a:rPr>
              <a:t>E-The striated collagen fibril. The </a:t>
            </a:r>
            <a:r>
              <a:rPr lang="en-US" sz="1200" b="0" i="0" u="none" strike="noStrike" kern="1200" baseline="0" dirty="0" err="1" smtClean="0">
                <a:solidFill>
                  <a:schemeClr val="tx1"/>
                </a:solidFill>
                <a:latin typeface="+mn-lt"/>
                <a:ea typeface="+mn-ea"/>
                <a:cs typeface="+mn-cs"/>
              </a:rPr>
              <a:t>microfibrils</a:t>
            </a:r>
            <a:r>
              <a:rPr lang="en-US" sz="1200" b="0" i="0" u="none" strike="noStrike" kern="1200" baseline="0" dirty="0" smtClean="0">
                <a:solidFill>
                  <a:schemeClr val="tx1"/>
                </a:solidFill>
                <a:latin typeface="+mn-lt"/>
                <a:ea typeface="+mn-ea"/>
                <a:cs typeface="+mn-cs"/>
              </a:rPr>
              <a:t> are surrounded by proteoglycans and </a:t>
            </a:r>
            <a:r>
              <a:rPr lang="en-US" sz="1200" b="0" i="0" u="none" strike="noStrike" kern="1200" baseline="0" dirty="0" err="1" smtClean="0">
                <a:solidFill>
                  <a:schemeClr val="tx1"/>
                </a:solidFill>
                <a:latin typeface="+mn-lt"/>
                <a:ea typeface="+mn-ea"/>
                <a:cs typeface="+mn-cs"/>
              </a:rPr>
              <a:t>glycosaminoglycans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Low metabolic activity means that the cells involved in </a:t>
            </a:r>
            <a:r>
              <a:rPr lang="en-US" sz="1200" b="0" i="0" u="none" strike="noStrike" kern="1200" baseline="0" dirty="0" err="1" smtClean="0">
                <a:solidFill>
                  <a:schemeClr val="tx1"/>
                </a:solidFill>
                <a:latin typeface="+mn-lt"/>
                <a:ea typeface="+mn-ea"/>
                <a:cs typeface="+mn-cs"/>
              </a:rPr>
              <a:t>accomodating</a:t>
            </a:r>
            <a:r>
              <a:rPr lang="en-US" sz="1200" b="0" i="0" u="none" strike="noStrike" kern="1200" baseline="0" dirty="0" smtClean="0">
                <a:solidFill>
                  <a:schemeClr val="tx1"/>
                </a:solidFill>
                <a:latin typeface="+mn-lt"/>
                <a:ea typeface="+mn-ea"/>
                <a:cs typeface="+mn-cs"/>
              </a:rPr>
              <a:t> strain are anaerobically driven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great as tendons need to maintain tension for long periods of time without suffering from </a:t>
            </a:r>
            <a:r>
              <a:rPr lang="en-US" sz="1200" b="0" i="0" u="none" strike="noStrike" kern="1200" baseline="0" dirty="0" err="1" smtClean="0">
                <a:solidFill>
                  <a:schemeClr val="tx1"/>
                </a:solidFill>
                <a:latin typeface="+mn-lt"/>
                <a:ea typeface="+mn-ea"/>
                <a:cs typeface="+mn-cs"/>
              </a:rPr>
              <a:t>iscahemia</a:t>
            </a:r>
            <a:r>
              <a:rPr lang="en-US" sz="1200" b="0" i="0" u="none" strike="noStrike" kern="1200" baseline="0" dirty="0" smtClean="0">
                <a:solidFill>
                  <a:schemeClr val="tx1"/>
                </a:solidFill>
                <a:latin typeface="+mn-lt"/>
                <a:ea typeface="+mn-ea"/>
                <a:cs typeface="+mn-cs"/>
              </a:rPr>
              <a:t>. Drawback to this is during the healing process</a:t>
            </a:r>
          </a:p>
          <a:p>
            <a:endParaRPr lang="en-US" sz="1200" b="0" i="0" u="none" strike="noStrike" kern="1200" baseline="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9</a:t>
            </a:fld>
            <a:endParaRPr lang="en-US"/>
          </a:p>
        </p:txBody>
      </p:sp>
    </p:spTree>
    <p:extLst>
      <p:ext uri="{BB962C8B-B14F-4D97-AF65-F5344CB8AC3E}">
        <p14:creationId xmlns:p14="http://schemas.microsoft.com/office/powerpoint/2010/main" val="3342109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14</a:t>
            </a:fld>
            <a:endParaRPr lang="en-US"/>
          </a:p>
        </p:txBody>
      </p:sp>
    </p:spTree>
    <p:extLst>
      <p:ext uri="{BB962C8B-B14F-4D97-AF65-F5344CB8AC3E}">
        <p14:creationId xmlns:p14="http://schemas.microsoft.com/office/powerpoint/2010/main" val="2623605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15</a:t>
            </a:fld>
            <a:endParaRPr lang="en-US"/>
          </a:p>
        </p:txBody>
      </p:sp>
    </p:spTree>
    <p:extLst>
      <p:ext uri="{BB962C8B-B14F-4D97-AF65-F5344CB8AC3E}">
        <p14:creationId xmlns:p14="http://schemas.microsoft.com/office/powerpoint/2010/main" val="262360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Pain should increase when progressing from shallow to deeper squat due</a:t>
            </a:r>
            <a:r>
              <a:rPr lang="en-US" baseline="0" dirty="0" smtClean="0"/>
              <a:t> to increased loading</a:t>
            </a: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19</a:t>
            </a:fld>
            <a:endParaRPr lang="en-US"/>
          </a:p>
        </p:txBody>
      </p:sp>
    </p:spTree>
    <p:extLst>
      <p:ext uri="{BB962C8B-B14F-4D97-AF65-F5344CB8AC3E}">
        <p14:creationId xmlns:p14="http://schemas.microsoft.com/office/powerpoint/2010/main" val="611655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Location of pain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inferior pole of patella</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Tendinopathic</a:t>
            </a:r>
            <a:r>
              <a:rPr lang="en-US" sz="1200" b="0" i="0" u="none" strike="noStrike" kern="1200" baseline="0" dirty="0" smtClean="0">
                <a:solidFill>
                  <a:schemeClr val="tx1"/>
                </a:solidFill>
                <a:latin typeface="+mn-lt"/>
                <a:ea typeface="+mn-ea"/>
                <a:cs typeface="+mn-cs"/>
              </a:rPr>
              <a:t> pain is induced by load and has two key features: (1) dose-dependent pain in relation to singular or cumulative load, and (2) pain that is well </a:t>
            </a:r>
            <a:r>
              <a:rPr lang="en-US" sz="1200" b="0" i="0" u="none" strike="noStrike" kern="1200" baseline="0" dirty="0" err="1" smtClean="0">
                <a:solidFill>
                  <a:schemeClr val="tx1"/>
                </a:solidFill>
                <a:latin typeface="+mn-lt"/>
                <a:ea typeface="+mn-ea"/>
                <a:cs typeface="+mn-cs"/>
              </a:rPr>
              <a:t>localised</a:t>
            </a:r>
            <a:r>
              <a:rPr lang="en-US" sz="1200" b="0" i="0" u="none" strike="noStrike" kern="1200" baseline="0" dirty="0" smtClean="0">
                <a:solidFill>
                  <a:schemeClr val="tx1"/>
                </a:solidFill>
                <a:latin typeface="+mn-lt"/>
                <a:ea typeface="+mn-ea"/>
                <a:cs typeface="+mn-cs"/>
              </a:rPr>
              <a:t> to the tendon or </a:t>
            </a:r>
            <a:r>
              <a:rPr lang="en-US" sz="1200" b="0" i="0" u="none" strike="noStrike" kern="1200" baseline="0" dirty="0" err="1" smtClean="0">
                <a:solidFill>
                  <a:schemeClr val="tx1"/>
                </a:solidFill>
                <a:latin typeface="+mn-lt"/>
                <a:ea typeface="+mn-ea"/>
                <a:cs typeface="+mn-cs"/>
              </a:rPr>
              <a:t>enthesis</a:t>
            </a:r>
            <a:r>
              <a:rPr lang="en-US" sz="1200" b="0" i="0" u="none" strike="noStrike" kern="1200" baseline="0" dirty="0" smtClean="0">
                <a:solidFill>
                  <a:schemeClr val="tx1"/>
                </a:solidFill>
                <a:latin typeface="+mn-lt"/>
                <a:ea typeface="+mn-ea"/>
                <a:cs typeface="+mn-cs"/>
              </a:rPr>
              <a:t>. Increasing load on the tendon will usually increase pain. During assessment, the tendon should be provocatively loaded to functional levels to fully evaluate the level of pain. In some cases pain is present on sitting/driving </a:t>
            </a:r>
            <a:r>
              <a:rPr lang="en-US" sz="1200" b="0" i="0" u="none" strike="noStrike" kern="1200" baseline="0" dirty="0" err="1" smtClean="0">
                <a:solidFill>
                  <a:schemeClr val="tx1"/>
                </a:solidFill>
                <a:latin typeface="+mn-lt"/>
                <a:ea typeface="+mn-ea"/>
                <a:cs typeface="+mn-cs"/>
              </a:rPr>
              <a:t>etc</a:t>
            </a:r>
            <a:r>
              <a:rPr lang="en-US" sz="1200" b="0" i="0" u="none" strike="noStrike" kern="1200" baseline="0" dirty="0" smtClean="0">
                <a:solidFill>
                  <a:schemeClr val="tx1"/>
                </a:solidFill>
                <a:latin typeface="+mn-lt"/>
                <a:ea typeface="+mn-ea"/>
                <a:cs typeface="+mn-cs"/>
              </a:rPr>
              <a:t>, but this can often be a sign of another disease process.</a:t>
            </a:r>
          </a:p>
          <a:p>
            <a:r>
              <a:rPr lang="en-US" sz="1200" b="0" i="0" u="none" strike="noStrike" kern="1200" baseline="0" dirty="0" smtClean="0">
                <a:solidFill>
                  <a:schemeClr val="tx1"/>
                </a:solidFill>
                <a:latin typeface="+mn-lt"/>
                <a:ea typeface="+mn-ea"/>
                <a:cs typeface="+mn-cs"/>
              </a:rPr>
              <a:t>Pain irritability is an important factor when assessing tendon pain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tendon pain that settles within 24 hours of rehab is acceptable, irritable tendons have pain after 24 hours.</a:t>
            </a:r>
          </a:p>
          <a:p>
            <a:r>
              <a:rPr lang="en-US" sz="1200" b="0" i="0" u="none" strike="noStrike" kern="1200" baseline="0" dirty="0" smtClean="0">
                <a:solidFill>
                  <a:schemeClr val="tx1"/>
                </a:solidFill>
                <a:latin typeface="+mn-lt"/>
                <a:ea typeface="+mn-ea"/>
                <a:cs typeface="+mn-cs"/>
              </a:rPr>
              <a:t>VISA P can be used to score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scale of 100, with higher scores </a:t>
            </a:r>
            <a:r>
              <a:rPr lang="en-US" sz="1200" b="0" i="0" u="none" strike="noStrike" kern="1200" baseline="0" dirty="0" err="1" smtClean="0">
                <a:solidFill>
                  <a:schemeClr val="tx1"/>
                </a:solidFill>
                <a:latin typeface="+mn-lt"/>
                <a:ea typeface="+mn-ea"/>
                <a:cs typeface="+mn-cs"/>
              </a:rPr>
              <a:t>repreting</a:t>
            </a:r>
            <a:r>
              <a:rPr lang="en-US" sz="1200" b="0" i="0" u="none" strike="noStrike" kern="1200" baseline="0" dirty="0" smtClean="0">
                <a:solidFill>
                  <a:schemeClr val="tx1"/>
                </a:solidFill>
                <a:latin typeface="+mn-lt"/>
                <a:ea typeface="+mn-ea"/>
                <a:cs typeface="+mn-cs"/>
              </a:rPr>
              <a:t> higher function and less pain.</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Biomechanic</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assesment</a:t>
            </a:r>
            <a:r>
              <a:rPr lang="en-US" sz="1200" b="0" i="0" u="none" strike="noStrike" kern="1200" baseline="0" dirty="0" smtClean="0">
                <a:solidFill>
                  <a:schemeClr val="tx1"/>
                </a:solidFill>
                <a:latin typeface="+mn-lt"/>
                <a:ea typeface="+mn-ea"/>
                <a:cs typeface="+mn-cs"/>
              </a:rPr>
              <a:t> includes hopping and jumping if that is what is needed. </a:t>
            </a:r>
            <a:r>
              <a:rPr lang="en-US" sz="1200" b="0" i="0" u="none" strike="noStrike" kern="1200" baseline="0" dirty="0" err="1" smtClean="0">
                <a:solidFill>
                  <a:schemeClr val="tx1"/>
                </a:solidFill>
                <a:latin typeface="+mn-lt"/>
                <a:ea typeface="+mn-ea"/>
                <a:cs typeface="+mn-cs"/>
              </a:rPr>
              <a:t>Glutes</a:t>
            </a:r>
            <a:r>
              <a:rPr lang="en-US" sz="1200" b="0" i="0" u="none" strike="noStrike" kern="1200" baseline="0" dirty="0" smtClean="0">
                <a:solidFill>
                  <a:schemeClr val="tx1"/>
                </a:solidFill>
                <a:latin typeface="+mn-lt"/>
                <a:ea typeface="+mn-ea"/>
                <a:cs typeface="+mn-cs"/>
              </a:rPr>
              <a:t>, hamstrings, quadriceps, foot posture, ankle dorsiflexion have all been linked to patella </a:t>
            </a:r>
            <a:r>
              <a:rPr lang="en-US" sz="1200" b="0" i="0" u="none" strike="noStrike" kern="1200" baseline="0" dirty="0" err="1" smtClean="0">
                <a:solidFill>
                  <a:schemeClr val="tx1"/>
                </a:solidFill>
                <a:latin typeface="+mn-lt"/>
                <a:ea typeface="+mn-ea"/>
                <a:cs typeface="+mn-cs"/>
              </a:rPr>
              <a:t>tendonopathy</a:t>
            </a:r>
            <a:r>
              <a:rPr lang="en-US" sz="1200" b="0" i="0" u="none" strike="noStrike" kern="1200" baseline="0" dirty="0" smtClean="0">
                <a:solidFill>
                  <a:schemeClr val="tx1"/>
                </a:solidFill>
                <a:latin typeface="+mn-lt"/>
                <a:ea typeface="+mn-ea"/>
                <a:cs typeface="+mn-cs"/>
              </a:rPr>
              <a:t>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Study done by </a:t>
            </a:r>
            <a:r>
              <a:rPr lang="en-US" sz="1200" b="0" i="0" u="none" strike="noStrike" kern="1200" baseline="0" dirty="0" err="1" smtClean="0">
                <a:solidFill>
                  <a:schemeClr val="tx1"/>
                </a:solidFill>
                <a:latin typeface="+mn-lt"/>
                <a:ea typeface="+mn-ea"/>
                <a:cs typeface="+mn-cs"/>
              </a:rPr>
              <a:t>Henk</a:t>
            </a:r>
            <a:r>
              <a:rPr lang="en-US" sz="1200" b="0" i="0" u="none" strike="noStrike" kern="1200" baseline="0" dirty="0" smtClean="0">
                <a:solidFill>
                  <a:schemeClr val="tx1"/>
                </a:solidFill>
                <a:latin typeface="+mn-lt"/>
                <a:ea typeface="+mn-ea"/>
                <a:cs typeface="+mn-cs"/>
              </a:rPr>
              <a:t> Van Der </a:t>
            </a:r>
            <a:r>
              <a:rPr lang="en-US" sz="1200" b="0" i="0" u="none" strike="noStrike" kern="1200" baseline="0" dirty="0" err="1" smtClean="0">
                <a:solidFill>
                  <a:schemeClr val="tx1"/>
                </a:solidFill>
                <a:latin typeface="+mn-lt"/>
                <a:ea typeface="+mn-ea"/>
                <a:cs typeface="+mn-cs"/>
              </a:rPr>
              <a:t>Worp</a:t>
            </a:r>
            <a:r>
              <a:rPr lang="en-US" sz="1200" b="0" i="0" u="none" strike="noStrike" kern="1200" baseline="0" dirty="0" smtClean="0">
                <a:solidFill>
                  <a:schemeClr val="tx1"/>
                </a:solidFill>
                <a:latin typeface="+mn-lt"/>
                <a:ea typeface="+mn-ea"/>
                <a:cs typeface="+mn-cs"/>
              </a:rPr>
              <a:t>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Systematic review of literature looking at Jumping </a:t>
            </a:r>
            <a:r>
              <a:rPr lang="en-US" sz="1200" b="0" i="0" u="none" strike="noStrike" kern="1200" baseline="0" dirty="0" err="1" smtClean="0">
                <a:solidFill>
                  <a:schemeClr val="tx1"/>
                </a:solidFill>
                <a:latin typeface="+mn-lt"/>
                <a:ea typeface="+mn-ea"/>
                <a:cs typeface="+mn-cs"/>
              </a:rPr>
              <a:t>vs</a:t>
            </a:r>
            <a:r>
              <a:rPr lang="en-US" sz="1200" b="0" i="0" u="none" strike="noStrike" kern="1200" baseline="0" dirty="0" smtClean="0">
                <a:solidFill>
                  <a:schemeClr val="tx1"/>
                </a:solidFill>
                <a:latin typeface="+mn-lt"/>
                <a:ea typeface="+mn-ea"/>
                <a:cs typeface="+mn-cs"/>
              </a:rPr>
              <a:t> landing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showed that greater ROM in the landing phase was associated with decreased </a:t>
            </a:r>
            <a:r>
              <a:rPr lang="en-US" sz="1200" b="0" i="0" u="none" strike="noStrike" kern="1200" baseline="0" dirty="0" err="1" smtClean="0">
                <a:solidFill>
                  <a:schemeClr val="tx1"/>
                </a:solidFill>
                <a:latin typeface="+mn-lt"/>
                <a:ea typeface="+mn-ea"/>
                <a:cs typeface="+mn-cs"/>
              </a:rPr>
              <a:t>reinjury</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20</a:t>
            </a:fld>
            <a:endParaRPr lang="en-US"/>
          </a:p>
        </p:txBody>
      </p:sp>
    </p:spTree>
    <p:extLst>
      <p:ext uri="{BB962C8B-B14F-4D97-AF65-F5344CB8AC3E}">
        <p14:creationId xmlns:p14="http://schemas.microsoft.com/office/powerpoint/2010/main" val="4142651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Quadriceps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 is characterized by pain localized to the quadriceps tendon32 and, in the authors’ experience, is often associated with movements requiring deep knee flexion, such as those performed by </a:t>
            </a:r>
            <a:r>
              <a:rPr lang="en-US" sz="1200" b="0" i="0" u="none" strike="noStrike" kern="1200" baseline="0" dirty="0" err="1" smtClean="0">
                <a:solidFill>
                  <a:schemeClr val="tx1"/>
                </a:solidFill>
                <a:latin typeface="+mn-lt"/>
                <a:ea typeface="+mn-ea"/>
                <a:cs typeface="+mn-cs"/>
              </a:rPr>
              <a:t>volleyballers</a:t>
            </a:r>
            <a:r>
              <a:rPr lang="en-US" sz="1200" b="0" i="0" u="none" strike="noStrike" kern="1200" baseline="0" dirty="0" smtClean="0">
                <a:solidFill>
                  <a:schemeClr val="tx1"/>
                </a:solidFill>
                <a:latin typeface="+mn-lt"/>
                <a:ea typeface="+mn-ea"/>
                <a:cs typeface="+mn-cs"/>
              </a:rPr>
              <a:t> and weight lifters.72</a:t>
            </a:r>
          </a:p>
          <a:p>
            <a:r>
              <a:rPr lang="en-US" sz="1200" b="0" i="0" u="none" strike="noStrike" kern="1200" baseline="0" dirty="0" smtClean="0">
                <a:solidFill>
                  <a:schemeClr val="tx1"/>
                </a:solidFill>
                <a:latin typeface="+mn-lt"/>
                <a:ea typeface="+mn-ea"/>
                <a:cs typeface="+mn-cs"/>
              </a:rPr>
              <a:t>Distal patellar tendon pain, often seen in distance runners, is localized near the </a:t>
            </a:r>
            <a:r>
              <a:rPr lang="en-US" sz="1200" b="0" i="0" u="none" strike="noStrike" kern="1200" baseline="0" dirty="0" err="1" smtClean="0">
                <a:solidFill>
                  <a:schemeClr val="tx1"/>
                </a:solidFill>
                <a:latin typeface="+mn-lt"/>
                <a:ea typeface="+mn-ea"/>
                <a:cs typeface="+mn-cs"/>
              </a:rPr>
              <a:t>tibial</a:t>
            </a:r>
            <a:r>
              <a:rPr lang="en-US" sz="1200" b="0" i="0" u="none" strike="noStrike" kern="1200" baseline="0" dirty="0" smtClean="0">
                <a:solidFill>
                  <a:schemeClr val="tx1"/>
                </a:solidFill>
                <a:latin typeface="+mn-lt"/>
                <a:ea typeface="+mn-ea"/>
                <a:cs typeface="+mn-cs"/>
              </a:rPr>
              <a:t> tuberosity.32,78 The </a:t>
            </a:r>
            <a:r>
              <a:rPr lang="en-US" sz="1200" b="0" i="0" u="none" strike="noStrike" kern="1200" baseline="0" dirty="0" err="1" smtClean="0">
                <a:solidFill>
                  <a:schemeClr val="tx1"/>
                </a:solidFill>
                <a:latin typeface="+mn-lt"/>
                <a:ea typeface="+mn-ea"/>
                <a:cs typeface="+mn-cs"/>
              </a:rPr>
              <a:t>infrapatellar</a:t>
            </a:r>
            <a:r>
              <a:rPr lang="en-US" sz="1200" b="0" i="0" u="none" strike="noStrike" kern="1200" baseline="0" dirty="0" smtClean="0">
                <a:solidFill>
                  <a:schemeClr val="tx1"/>
                </a:solidFill>
                <a:latin typeface="+mn-lt"/>
                <a:ea typeface="+mn-ea"/>
                <a:cs typeface="+mn-cs"/>
              </a:rPr>
              <a:t> bursa is an intimate part of the distal patellar tendon</a:t>
            </a:r>
          </a:p>
          <a:p>
            <a:r>
              <a:rPr lang="en-US" sz="1200" b="0" i="0" u="none" strike="noStrike" kern="1200" baseline="0" dirty="0" err="1" smtClean="0">
                <a:solidFill>
                  <a:schemeClr val="tx1"/>
                </a:solidFill>
                <a:latin typeface="+mn-lt"/>
                <a:ea typeface="+mn-ea"/>
                <a:cs typeface="+mn-cs"/>
              </a:rPr>
              <a:t>Patellofemoral</a:t>
            </a:r>
            <a:r>
              <a:rPr lang="en-US" sz="1200" b="0" i="0" u="none" strike="noStrike" kern="1200" baseline="0" dirty="0" smtClean="0">
                <a:solidFill>
                  <a:schemeClr val="tx1"/>
                </a:solidFill>
                <a:latin typeface="+mn-lt"/>
                <a:ea typeface="+mn-ea"/>
                <a:cs typeface="+mn-cs"/>
              </a:rPr>
              <a:t>-related pain is generally located diffusely around the patella on pain mapping,68 compared with the typically localized inferior pole of the patella in patellar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 Patients with PFP also present with pain on low loading activities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walking, running or cycling</a:t>
            </a:r>
          </a:p>
          <a:p>
            <a:r>
              <a:rPr lang="en-US" sz="1200" b="0" i="0" u="none" strike="noStrike" kern="1200" baseline="0" dirty="0" err="1" smtClean="0">
                <a:solidFill>
                  <a:schemeClr val="tx1"/>
                </a:solidFill>
                <a:latin typeface="+mn-lt"/>
                <a:ea typeface="+mn-ea"/>
                <a:cs typeface="+mn-cs"/>
              </a:rPr>
              <a:t>Plica</a:t>
            </a:r>
            <a:r>
              <a:rPr lang="en-US" sz="1200" b="0" i="0" u="none" strike="noStrike" kern="1200" baseline="0" dirty="0" smtClean="0">
                <a:solidFill>
                  <a:schemeClr val="tx1"/>
                </a:solidFill>
                <a:latin typeface="+mn-lt"/>
                <a:ea typeface="+mn-ea"/>
                <a:cs typeface="+mn-cs"/>
              </a:rPr>
              <a:t> lesions often  of the superior </a:t>
            </a:r>
            <a:r>
              <a:rPr lang="en-US" sz="1200" b="0" i="0" u="none" strike="noStrike" kern="1200" baseline="0" dirty="0" err="1" smtClean="0">
                <a:solidFill>
                  <a:schemeClr val="tx1"/>
                </a:solidFill>
                <a:latin typeface="+mn-lt"/>
                <a:ea typeface="+mn-ea"/>
                <a:cs typeface="+mn-cs"/>
              </a:rPr>
              <a:t>plica</a:t>
            </a:r>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21</a:t>
            </a:fld>
            <a:endParaRPr lang="en-US"/>
          </a:p>
        </p:txBody>
      </p:sp>
    </p:spTree>
    <p:extLst>
      <p:ext uri="{BB962C8B-B14F-4D97-AF65-F5344CB8AC3E}">
        <p14:creationId xmlns:p14="http://schemas.microsoft.com/office/powerpoint/2010/main" val="3685453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Quadriceps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 is characterized by pain localized to the quadriceps tendon32 and, in the authors’ experience, is often associated with movements requiring deep knee flexion, such as those performed by </a:t>
            </a:r>
            <a:r>
              <a:rPr lang="en-US" sz="1200" b="0" i="0" u="none" strike="noStrike" kern="1200" baseline="0" dirty="0" err="1" smtClean="0">
                <a:solidFill>
                  <a:schemeClr val="tx1"/>
                </a:solidFill>
                <a:latin typeface="+mn-lt"/>
                <a:ea typeface="+mn-ea"/>
                <a:cs typeface="+mn-cs"/>
              </a:rPr>
              <a:t>volleyballers</a:t>
            </a:r>
            <a:r>
              <a:rPr lang="en-US" sz="1200" b="0" i="0" u="none" strike="noStrike" kern="1200" baseline="0" dirty="0" smtClean="0">
                <a:solidFill>
                  <a:schemeClr val="tx1"/>
                </a:solidFill>
                <a:latin typeface="+mn-lt"/>
                <a:ea typeface="+mn-ea"/>
                <a:cs typeface="+mn-cs"/>
              </a:rPr>
              <a:t> and weight lifters.72</a:t>
            </a:r>
          </a:p>
          <a:p>
            <a:r>
              <a:rPr lang="en-US" sz="1200" b="0" i="0" u="none" strike="noStrike" kern="1200" baseline="0" dirty="0" smtClean="0">
                <a:solidFill>
                  <a:schemeClr val="tx1"/>
                </a:solidFill>
                <a:latin typeface="+mn-lt"/>
                <a:ea typeface="+mn-ea"/>
                <a:cs typeface="+mn-cs"/>
              </a:rPr>
              <a:t>Distal patellar tendon pain, often seen in distance runners, is localized near the </a:t>
            </a:r>
            <a:r>
              <a:rPr lang="en-US" sz="1200" b="0" i="0" u="none" strike="noStrike" kern="1200" baseline="0" dirty="0" err="1" smtClean="0">
                <a:solidFill>
                  <a:schemeClr val="tx1"/>
                </a:solidFill>
                <a:latin typeface="+mn-lt"/>
                <a:ea typeface="+mn-ea"/>
                <a:cs typeface="+mn-cs"/>
              </a:rPr>
              <a:t>tibial</a:t>
            </a:r>
            <a:r>
              <a:rPr lang="en-US" sz="1200" b="0" i="0" u="none" strike="noStrike" kern="1200" baseline="0" dirty="0" smtClean="0">
                <a:solidFill>
                  <a:schemeClr val="tx1"/>
                </a:solidFill>
                <a:latin typeface="+mn-lt"/>
                <a:ea typeface="+mn-ea"/>
                <a:cs typeface="+mn-cs"/>
              </a:rPr>
              <a:t> tuberosity.32,78 The </a:t>
            </a:r>
            <a:r>
              <a:rPr lang="en-US" sz="1200" b="0" i="0" u="none" strike="noStrike" kern="1200" baseline="0" dirty="0" err="1" smtClean="0">
                <a:solidFill>
                  <a:schemeClr val="tx1"/>
                </a:solidFill>
                <a:latin typeface="+mn-lt"/>
                <a:ea typeface="+mn-ea"/>
                <a:cs typeface="+mn-cs"/>
              </a:rPr>
              <a:t>infrapatellar</a:t>
            </a:r>
            <a:r>
              <a:rPr lang="en-US" sz="1200" b="0" i="0" u="none" strike="noStrike" kern="1200" baseline="0" dirty="0" smtClean="0">
                <a:solidFill>
                  <a:schemeClr val="tx1"/>
                </a:solidFill>
                <a:latin typeface="+mn-lt"/>
                <a:ea typeface="+mn-ea"/>
                <a:cs typeface="+mn-cs"/>
              </a:rPr>
              <a:t> bursa is an intimate part of the distal patellar tendon</a:t>
            </a:r>
          </a:p>
          <a:p>
            <a:r>
              <a:rPr lang="en-US" sz="1200" b="0" i="0" u="none" strike="noStrike" kern="1200" baseline="0" dirty="0" err="1" smtClean="0">
                <a:solidFill>
                  <a:schemeClr val="tx1"/>
                </a:solidFill>
                <a:latin typeface="+mn-lt"/>
                <a:ea typeface="+mn-ea"/>
                <a:cs typeface="+mn-cs"/>
              </a:rPr>
              <a:t>Patellofemoral</a:t>
            </a:r>
            <a:r>
              <a:rPr lang="en-US" sz="1200" b="0" i="0" u="none" strike="noStrike" kern="1200" baseline="0" dirty="0" smtClean="0">
                <a:solidFill>
                  <a:schemeClr val="tx1"/>
                </a:solidFill>
                <a:latin typeface="+mn-lt"/>
                <a:ea typeface="+mn-ea"/>
                <a:cs typeface="+mn-cs"/>
              </a:rPr>
              <a:t>-related pain is generally located diffusely around the patella on pain mapping,68 compared with the typically localized inferior pole of the patella in patellar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 Patients with PFP also present with pain on low loading activities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walking, running or cycling</a:t>
            </a:r>
          </a:p>
          <a:p>
            <a:r>
              <a:rPr lang="en-US" sz="1200" b="0" i="0" u="none" strike="noStrike" kern="1200" baseline="0" dirty="0" err="1" smtClean="0">
                <a:solidFill>
                  <a:schemeClr val="tx1"/>
                </a:solidFill>
                <a:latin typeface="+mn-lt"/>
                <a:ea typeface="+mn-ea"/>
                <a:cs typeface="+mn-cs"/>
              </a:rPr>
              <a:t>Plica</a:t>
            </a:r>
            <a:r>
              <a:rPr lang="en-US" sz="1200" b="0" i="0" u="none" strike="noStrike" kern="1200" baseline="0" dirty="0" smtClean="0">
                <a:solidFill>
                  <a:schemeClr val="tx1"/>
                </a:solidFill>
                <a:latin typeface="+mn-lt"/>
                <a:ea typeface="+mn-ea"/>
                <a:cs typeface="+mn-cs"/>
              </a:rPr>
              <a:t> lesions often  of the superior </a:t>
            </a:r>
            <a:r>
              <a:rPr lang="en-US" sz="1200" b="0" i="0" u="none" strike="noStrike" kern="1200" baseline="0" dirty="0" err="1" smtClean="0">
                <a:solidFill>
                  <a:schemeClr val="tx1"/>
                </a:solidFill>
                <a:latin typeface="+mn-lt"/>
                <a:ea typeface="+mn-ea"/>
                <a:cs typeface="+mn-cs"/>
              </a:rPr>
              <a:t>plica</a:t>
            </a:r>
            <a:r>
              <a:rPr lang="en-US" sz="1200" b="0" i="0" u="none" strike="noStrike" kern="1200" baseline="0" dirty="0" smtClean="0">
                <a:solidFill>
                  <a:schemeClr val="tx1"/>
                </a:solidFill>
                <a:latin typeface="+mn-lt"/>
                <a:ea typeface="+mn-ea"/>
                <a:cs typeface="+mn-cs"/>
              </a:rPr>
              <a:t> present like a </a:t>
            </a:r>
            <a:r>
              <a:rPr lang="en-US" sz="1200" b="0" i="0" u="none" strike="noStrike" kern="1200" baseline="0" dirty="0" err="1" smtClean="0">
                <a:solidFill>
                  <a:schemeClr val="tx1"/>
                </a:solidFill>
                <a:latin typeface="+mn-lt"/>
                <a:ea typeface="+mn-ea"/>
                <a:cs typeface="+mn-cs"/>
              </a:rPr>
              <a:t>quadricep</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tendonopathy</a:t>
            </a:r>
            <a:r>
              <a:rPr lang="en-US" sz="1200" b="0" i="0" u="none" strike="noStrike" kern="1200" baseline="0" dirty="0" smtClean="0">
                <a:solidFill>
                  <a:schemeClr val="tx1"/>
                </a:solidFill>
                <a:latin typeface="+mn-lt"/>
                <a:ea typeface="+mn-ea"/>
                <a:cs typeface="+mn-cs"/>
              </a:rPr>
              <a:t>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medial </a:t>
            </a:r>
            <a:r>
              <a:rPr lang="en-US" sz="1200" b="0" i="0" u="none" strike="noStrike" kern="1200" baseline="0" dirty="0" err="1" smtClean="0">
                <a:solidFill>
                  <a:schemeClr val="tx1"/>
                </a:solidFill>
                <a:latin typeface="+mn-lt"/>
                <a:ea typeface="+mn-ea"/>
                <a:cs typeface="+mn-cs"/>
              </a:rPr>
              <a:t>plicas</a:t>
            </a:r>
            <a:r>
              <a:rPr lang="en-US" sz="1200" b="0" i="0" u="none" strike="noStrike" kern="1200" baseline="0" dirty="0" smtClean="0">
                <a:solidFill>
                  <a:schemeClr val="tx1"/>
                </a:solidFill>
                <a:latin typeface="+mn-lt"/>
                <a:ea typeface="+mn-ea"/>
                <a:cs typeface="+mn-cs"/>
              </a:rPr>
              <a:t> often involved but wont present with anterior knee pain. Painful o walking and often on shallow flexion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managed with NSAIDs and STTM of </a:t>
            </a:r>
            <a:r>
              <a:rPr lang="en-US" sz="1200" b="0" i="0" u="none" strike="noStrike" kern="1200" baseline="0" dirty="0" err="1" smtClean="0">
                <a:solidFill>
                  <a:schemeClr val="tx1"/>
                </a:solidFill>
                <a:latin typeface="+mn-lt"/>
                <a:ea typeface="+mn-ea"/>
                <a:cs typeface="+mn-cs"/>
              </a:rPr>
              <a:t>quadricep</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22</a:t>
            </a:fld>
            <a:endParaRPr lang="en-US"/>
          </a:p>
        </p:txBody>
      </p:sp>
    </p:spTree>
    <p:extLst>
      <p:ext uri="{BB962C8B-B14F-4D97-AF65-F5344CB8AC3E}">
        <p14:creationId xmlns:p14="http://schemas.microsoft.com/office/powerpoint/2010/main" val="3685453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Quadriceps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 is characterized by pain localized to the quadriceps tendon32 and, in the authors’ experience, is often associated with movements requiring deep knee flexion, such as those performed by </a:t>
            </a:r>
            <a:r>
              <a:rPr lang="en-US" sz="1200" b="0" i="0" u="none" strike="noStrike" kern="1200" baseline="0" dirty="0" err="1" smtClean="0">
                <a:solidFill>
                  <a:schemeClr val="tx1"/>
                </a:solidFill>
                <a:latin typeface="+mn-lt"/>
                <a:ea typeface="+mn-ea"/>
                <a:cs typeface="+mn-cs"/>
              </a:rPr>
              <a:t>volleyballers</a:t>
            </a:r>
            <a:r>
              <a:rPr lang="en-US" sz="1200" b="0" i="0" u="none" strike="noStrike" kern="1200" baseline="0" dirty="0" smtClean="0">
                <a:solidFill>
                  <a:schemeClr val="tx1"/>
                </a:solidFill>
                <a:latin typeface="+mn-lt"/>
                <a:ea typeface="+mn-ea"/>
                <a:cs typeface="+mn-cs"/>
              </a:rPr>
              <a:t> and weight lifters.72</a:t>
            </a:r>
          </a:p>
          <a:p>
            <a:r>
              <a:rPr lang="en-US" sz="1200" b="0" i="0" u="none" strike="noStrike" kern="1200" baseline="0" dirty="0" smtClean="0">
                <a:solidFill>
                  <a:schemeClr val="tx1"/>
                </a:solidFill>
                <a:latin typeface="+mn-lt"/>
                <a:ea typeface="+mn-ea"/>
                <a:cs typeface="+mn-cs"/>
              </a:rPr>
              <a:t>Distal patellar tendon pain, often seen in distance runners, is localized near the </a:t>
            </a:r>
            <a:r>
              <a:rPr lang="en-US" sz="1200" b="0" i="0" u="none" strike="noStrike" kern="1200" baseline="0" dirty="0" err="1" smtClean="0">
                <a:solidFill>
                  <a:schemeClr val="tx1"/>
                </a:solidFill>
                <a:latin typeface="+mn-lt"/>
                <a:ea typeface="+mn-ea"/>
                <a:cs typeface="+mn-cs"/>
              </a:rPr>
              <a:t>tibial</a:t>
            </a:r>
            <a:r>
              <a:rPr lang="en-US" sz="1200" b="0" i="0" u="none" strike="noStrike" kern="1200" baseline="0" dirty="0" smtClean="0">
                <a:solidFill>
                  <a:schemeClr val="tx1"/>
                </a:solidFill>
                <a:latin typeface="+mn-lt"/>
                <a:ea typeface="+mn-ea"/>
                <a:cs typeface="+mn-cs"/>
              </a:rPr>
              <a:t> tuberosity.32,78 The </a:t>
            </a:r>
            <a:r>
              <a:rPr lang="en-US" sz="1200" b="0" i="0" u="none" strike="noStrike" kern="1200" baseline="0" dirty="0" err="1" smtClean="0">
                <a:solidFill>
                  <a:schemeClr val="tx1"/>
                </a:solidFill>
                <a:latin typeface="+mn-lt"/>
                <a:ea typeface="+mn-ea"/>
                <a:cs typeface="+mn-cs"/>
              </a:rPr>
              <a:t>infrapatellar</a:t>
            </a:r>
            <a:r>
              <a:rPr lang="en-US" sz="1200" b="0" i="0" u="none" strike="noStrike" kern="1200" baseline="0" dirty="0" smtClean="0">
                <a:solidFill>
                  <a:schemeClr val="tx1"/>
                </a:solidFill>
                <a:latin typeface="+mn-lt"/>
                <a:ea typeface="+mn-ea"/>
                <a:cs typeface="+mn-cs"/>
              </a:rPr>
              <a:t> bursa is an intimate part of the distal patellar tendon</a:t>
            </a:r>
          </a:p>
          <a:p>
            <a:r>
              <a:rPr lang="en-US" sz="1200" b="0" i="0" u="none" strike="noStrike" kern="1200" baseline="0" dirty="0" err="1" smtClean="0">
                <a:solidFill>
                  <a:schemeClr val="tx1"/>
                </a:solidFill>
                <a:latin typeface="+mn-lt"/>
                <a:ea typeface="+mn-ea"/>
                <a:cs typeface="+mn-cs"/>
              </a:rPr>
              <a:t>Patellofemoral</a:t>
            </a:r>
            <a:r>
              <a:rPr lang="en-US" sz="1200" b="0" i="0" u="none" strike="noStrike" kern="1200" baseline="0" dirty="0" smtClean="0">
                <a:solidFill>
                  <a:schemeClr val="tx1"/>
                </a:solidFill>
                <a:latin typeface="+mn-lt"/>
                <a:ea typeface="+mn-ea"/>
                <a:cs typeface="+mn-cs"/>
              </a:rPr>
              <a:t>-related pain is generally located diffusely around the patella on pain mapping,68 compared with the typically localized inferior pole of the patella in patellar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 Patients with PFP also present with pain on low loading activities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walking, running or cycling</a:t>
            </a:r>
          </a:p>
          <a:p>
            <a:r>
              <a:rPr lang="en-US" sz="1200" b="0" i="0" u="none" strike="noStrike" kern="1200" baseline="0" dirty="0" err="1" smtClean="0">
                <a:solidFill>
                  <a:schemeClr val="tx1"/>
                </a:solidFill>
                <a:latin typeface="+mn-lt"/>
                <a:ea typeface="+mn-ea"/>
                <a:cs typeface="+mn-cs"/>
              </a:rPr>
              <a:t>Osteochondral</a:t>
            </a:r>
            <a:r>
              <a:rPr lang="en-US" sz="1200" b="0" i="0" u="none" strike="noStrike" kern="1200" baseline="0" dirty="0" smtClean="0">
                <a:solidFill>
                  <a:schemeClr val="tx1"/>
                </a:solidFill>
                <a:latin typeface="+mn-lt"/>
                <a:ea typeface="+mn-ea"/>
                <a:cs typeface="+mn-cs"/>
              </a:rPr>
              <a:t> lesions of the inferior pole of the patella can present like a patella </a:t>
            </a:r>
            <a:r>
              <a:rPr lang="en-US" sz="1200" b="0" i="0" u="none" strike="noStrike" kern="1200" baseline="0" dirty="0" err="1" smtClean="0">
                <a:solidFill>
                  <a:schemeClr val="tx1"/>
                </a:solidFill>
                <a:latin typeface="+mn-lt"/>
                <a:ea typeface="+mn-ea"/>
                <a:cs typeface="+mn-cs"/>
              </a:rPr>
              <a:t>tendonopathy</a:t>
            </a:r>
            <a:r>
              <a:rPr lang="en-US" sz="1200" b="0" i="0" u="none" strike="noStrike" kern="1200" baseline="0" dirty="0" smtClean="0">
                <a:solidFill>
                  <a:schemeClr val="tx1"/>
                </a:solidFill>
                <a:latin typeface="+mn-lt"/>
                <a:ea typeface="+mn-ea"/>
                <a:cs typeface="+mn-cs"/>
              </a:rPr>
              <a:t>, usually have an effusion</a:t>
            </a:r>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23</a:t>
            </a:fld>
            <a:endParaRPr lang="en-US"/>
          </a:p>
        </p:txBody>
      </p:sp>
    </p:spTree>
    <p:extLst>
      <p:ext uri="{BB962C8B-B14F-4D97-AF65-F5344CB8AC3E}">
        <p14:creationId xmlns:p14="http://schemas.microsoft.com/office/powerpoint/2010/main" val="3685453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Studiesshow</a:t>
            </a:r>
            <a:r>
              <a:rPr lang="en-US" sz="1200" b="0" i="0" u="none" strike="noStrike" kern="1200" baseline="0" dirty="0" smtClean="0">
                <a:solidFill>
                  <a:schemeClr val="tx1"/>
                </a:solidFill>
                <a:latin typeface="+mn-lt"/>
                <a:ea typeface="+mn-ea"/>
                <a:cs typeface="+mn-cs"/>
              </a:rPr>
              <a:t> that tendon response in type 1 collagen precursors peaks around 3 days after a single bout of intense exercise, suggesting that time interval for adaptive response is an important </a:t>
            </a:r>
            <a:r>
              <a:rPr lang="en-US" sz="1200" b="0" i="0" u="none" strike="noStrike" kern="1200" baseline="0" dirty="0" err="1" smtClean="0">
                <a:solidFill>
                  <a:schemeClr val="tx1"/>
                </a:solidFill>
                <a:latin typeface="+mn-lt"/>
                <a:ea typeface="+mn-ea"/>
                <a:cs typeface="+mn-cs"/>
              </a:rPr>
              <a:t>factor.Tendon</a:t>
            </a:r>
            <a:r>
              <a:rPr lang="en-US" sz="1200" b="0" i="0" u="none" strike="noStrike" kern="1200" baseline="0" dirty="0" smtClean="0">
                <a:solidFill>
                  <a:schemeClr val="tx1"/>
                </a:solidFill>
                <a:latin typeface="+mn-lt"/>
                <a:ea typeface="+mn-ea"/>
                <a:cs typeface="+mn-cs"/>
              </a:rPr>
              <a:t> load without energy storage and release, such as cycling or strength-based weight training, can be maintained, as this </a:t>
            </a:r>
            <a:r>
              <a:rPr lang="en-US" sz="1200" b="0" i="0" u="none" strike="noStrike" kern="1200" baseline="0" dirty="0" err="1" smtClean="0">
                <a:solidFill>
                  <a:schemeClr val="tx1"/>
                </a:solidFill>
                <a:latin typeface="+mn-lt"/>
                <a:ea typeface="+mn-ea"/>
                <a:cs typeface="+mn-cs"/>
              </a:rPr>
              <a:t>isless</a:t>
            </a:r>
            <a:r>
              <a:rPr lang="en-US" sz="1200" b="0" i="0" u="none" strike="noStrike" kern="1200" baseline="0" dirty="0" smtClean="0">
                <a:solidFill>
                  <a:schemeClr val="tx1"/>
                </a:solidFill>
                <a:latin typeface="+mn-lt"/>
                <a:ea typeface="+mn-ea"/>
                <a:cs typeface="+mn-cs"/>
              </a:rPr>
              <a:t> likely to induce further tendon response.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Treatments that stimulate cell activity, increase protein production (collagen or ground substance) and restructure the matrix are appropriate for this stage of </a:t>
            </a:r>
            <a:r>
              <a:rPr lang="en-US" sz="1200" b="0" i="0" u="none" strike="noStrike" kern="1200" baseline="0" dirty="0" err="1" smtClean="0">
                <a:solidFill>
                  <a:schemeClr val="tx1"/>
                </a:solidFill>
                <a:latin typeface="+mn-lt"/>
                <a:ea typeface="+mn-ea"/>
                <a:cs typeface="+mn-cs"/>
              </a:rPr>
              <a:t>tendinopathy</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24</a:t>
            </a:fld>
            <a:endParaRPr lang="en-US"/>
          </a:p>
        </p:txBody>
      </p:sp>
    </p:spTree>
    <p:extLst>
      <p:ext uri="{BB962C8B-B14F-4D97-AF65-F5344CB8AC3E}">
        <p14:creationId xmlns:p14="http://schemas.microsoft.com/office/powerpoint/2010/main" val="1847182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Treatments that stimulate cell activity, increase protein production (collagen or ground substance) and restructure the matrix are appropriate for this stage of </a:t>
            </a:r>
            <a:r>
              <a:rPr lang="en-US" sz="1200" b="0" i="0" u="none" strike="noStrike" kern="1200" baseline="0" dirty="0" err="1" smtClean="0">
                <a:solidFill>
                  <a:schemeClr val="tx1"/>
                </a:solidFill>
                <a:latin typeface="+mn-lt"/>
                <a:ea typeface="+mn-ea"/>
                <a:cs typeface="+mn-cs"/>
              </a:rPr>
              <a:t>tendinopathy</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Studies show that tendon response in type 1 collagen precursors peaks around 3 days after a single bout of intense exercise, suggesting that time interval for adaptive response is an important </a:t>
            </a:r>
            <a:r>
              <a:rPr lang="en-US" sz="1200" b="0" i="0" u="none" strike="noStrike" kern="1200" baseline="0" dirty="0" err="1" smtClean="0">
                <a:solidFill>
                  <a:schemeClr val="tx1"/>
                </a:solidFill>
                <a:latin typeface="+mn-lt"/>
                <a:ea typeface="+mn-ea"/>
                <a:cs typeface="+mn-cs"/>
              </a:rPr>
              <a:t>factor.Tendon</a:t>
            </a:r>
            <a:r>
              <a:rPr lang="en-US" sz="1200" b="0" i="0" u="none" strike="noStrike" kern="1200" baseline="0" dirty="0" smtClean="0">
                <a:solidFill>
                  <a:schemeClr val="tx1"/>
                </a:solidFill>
                <a:latin typeface="+mn-lt"/>
                <a:ea typeface="+mn-ea"/>
                <a:cs typeface="+mn-cs"/>
              </a:rPr>
              <a:t> load without energy storage and release, such as cycling or strength-based weight training, can be maintained, as this </a:t>
            </a:r>
            <a:r>
              <a:rPr lang="en-US" sz="1200" b="0" i="0" u="none" strike="noStrike" kern="1200" baseline="0" dirty="0" err="1" smtClean="0">
                <a:solidFill>
                  <a:schemeClr val="tx1"/>
                </a:solidFill>
                <a:latin typeface="+mn-lt"/>
                <a:ea typeface="+mn-ea"/>
                <a:cs typeface="+mn-cs"/>
              </a:rPr>
              <a:t>isless</a:t>
            </a:r>
            <a:r>
              <a:rPr lang="en-US" sz="1200" b="0" i="0" u="none" strike="noStrike" kern="1200" baseline="0" dirty="0" smtClean="0">
                <a:solidFill>
                  <a:schemeClr val="tx1"/>
                </a:solidFill>
                <a:latin typeface="+mn-lt"/>
                <a:ea typeface="+mn-ea"/>
                <a:cs typeface="+mn-cs"/>
              </a:rPr>
              <a:t> likely to induce further tendon response.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Prolotherapy</a:t>
            </a:r>
            <a:r>
              <a:rPr lang="en-US" sz="1200" b="0" i="0" u="none" strike="noStrike" kern="1200" baseline="0" dirty="0" smtClean="0">
                <a:solidFill>
                  <a:schemeClr val="tx1"/>
                </a:solidFill>
                <a:latin typeface="+mn-lt"/>
                <a:ea typeface="+mn-ea"/>
                <a:cs typeface="+mn-cs"/>
              </a:rPr>
              <a:t> using glucose and blood injections stimulates a tissue response. Blood injection stimulates cell proliferation and production of vascular endothelial growth factor,60 and it has been demonstrated to induce matrix changes</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E6AC4F1-B00D-E84C-ADC4-D5472702723B}" type="slidenum">
              <a:rPr lang="en-US" smtClean="0"/>
              <a:t>25</a:t>
            </a:fld>
            <a:endParaRPr lang="en-US"/>
          </a:p>
        </p:txBody>
      </p:sp>
    </p:spTree>
    <p:extLst>
      <p:ext uri="{BB962C8B-B14F-4D97-AF65-F5344CB8AC3E}">
        <p14:creationId xmlns:p14="http://schemas.microsoft.com/office/powerpoint/2010/main" val="1847182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effectLst/>
                <a:latin typeface="+mn-lt"/>
                <a:ea typeface="+mn-ea"/>
                <a:cs typeface="+mn-cs"/>
              </a:rPr>
              <a:t>The final yield included 32 studies; ten compared loading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and 28 investigated at least one potential mechanism (six studies compared loading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and investigated potential mechanisms). This review has identified limited (Achilles) and conflicting (patellar) evidence that clinical outcomes are superior with eccentric loading compared with other loading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questioning the currently entrenched clinical approach to these injuries. HSR loading essentially</a:t>
            </a:r>
            <a:r>
              <a:rPr lang="en-US" sz="1200" kern="1200" baseline="0" dirty="0" smtClean="0">
                <a:solidFill>
                  <a:schemeClr val="tx1"/>
                </a:solidFill>
                <a:effectLst/>
                <a:latin typeface="+mn-lt"/>
                <a:ea typeface="+mn-ea"/>
                <a:cs typeface="+mn-cs"/>
              </a:rPr>
              <a:t> superior </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2014</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dirty="0" smtClean="0"/>
              <a:t>Study done in Norway </a:t>
            </a:r>
            <a:r>
              <a:rPr lang="mr-IN" dirty="0" smtClean="0"/>
              <a:t>–</a:t>
            </a:r>
            <a:r>
              <a:rPr lang="en-US" dirty="0" smtClean="0"/>
              <a:t> 29</a:t>
            </a:r>
            <a:r>
              <a:rPr lang="en-US" baseline="0" dirty="0" smtClean="0"/>
              <a:t> players followed for 12 </a:t>
            </a:r>
            <a:r>
              <a:rPr lang="en-US" baseline="0" dirty="0" err="1" smtClean="0"/>
              <a:t>weeks.Control</a:t>
            </a:r>
            <a:r>
              <a:rPr lang="en-US" baseline="0" dirty="0" smtClean="0"/>
              <a:t> group did no </a:t>
            </a:r>
            <a:r>
              <a:rPr lang="en-US" baseline="0" dirty="0" err="1" smtClean="0"/>
              <a:t>eccetnrics</a:t>
            </a:r>
            <a:r>
              <a:rPr lang="en-US" baseline="0" dirty="0" smtClean="0"/>
              <a:t>, 12 remainder did </a:t>
            </a:r>
            <a:r>
              <a:rPr lang="en-US" baseline="0" dirty="0" err="1" smtClean="0"/>
              <a:t>eccentic</a:t>
            </a:r>
            <a:r>
              <a:rPr lang="en-US" baseline="0" dirty="0" smtClean="0"/>
              <a:t>. No change in VISA-P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27</a:t>
            </a:fld>
            <a:endParaRPr lang="en-US"/>
          </a:p>
        </p:txBody>
      </p:sp>
    </p:spTree>
    <p:extLst>
      <p:ext uri="{BB962C8B-B14F-4D97-AF65-F5344CB8AC3E}">
        <p14:creationId xmlns:p14="http://schemas.microsoft.com/office/powerpoint/2010/main" val="4085062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Focus is to develop load tolerance of the tendon and </a:t>
            </a:r>
            <a:r>
              <a:rPr lang="en-US" dirty="0" err="1" smtClean="0"/>
              <a:t>msk</a:t>
            </a:r>
            <a:r>
              <a:rPr lang="en-US" dirty="0" smtClean="0"/>
              <a:t> unit</a:t>
            </a:r>
            <a:r>
              <a:rPr lang="en-US" baseline="0" dirty="0" smtClean="0"/>
              <a:t> and</a:t>
            </a:r>
            <a:r>
              <a:rPr lang="en-US" dirty="0" smtClean="0"/>
              <a:t> kinetic</a:t>
            </a:r>
            <a:r>
              <a:rPr lang="en-US" baseline="0" dirty="0" smtClean="0"/>
              <a:t> chain.</a:t>
            </a:r>
          </a:p>
          <a:p>
            <a:r>
              <a:rPr lang="en-US" dirty="0" smtClean="0"/>
              <a:t>Pain strength and function is the key.</a:t>
            </a:r>
          </a:p>
          <a:p>
            <a:endParaRPr lang="en-US" dirty="0" smtClean="0"/>
          </a:p>
        </p:txBody>
      </p:sp>
      <p:sp>
        <p:nvSpPr>
          <p:cNvPr id="4" name="Slide Number Placeholder 3"/>
          <p:cNvSpPr>
            <a:spLocks noGrp="1"/>
          </p:cNvSpPr>
          <p:nvPr>
            <p:ph type="sldNum" sz="quarter" idx="10"/>
          </p:nvPr>
        </p:nvSpPr>
        <p:spPr/>
        <p:txBody>
          <a:bodyPr/>
          <a:lstStyle/>
          <a:p>
            <a:fld id="{BE6AC4F1-B00D-E84C-ADC4-D5472702723B}" type="slidenum">
              <a:rPr lang="en-US" smtClean="0"/>
              <a:t>28</a:t>
            </a:fld>
            <a:endParaRPr lang="en-US"/>
          </a:p>
        </p:txBody>
      </p:sp>
    </p:spTree>
    <p:extLst>
      <p:ext uri="{BB962C8B-B14F-4D97-AF65-F5344CB8AC3E}">
        <p14:creationId xmlns:p14="http://schemas.microsoft.com/office/powerpoint/2010/main" val="433305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Limit knee flexion to 10 to 60 degree </a:t>
            </a:r>
            <a:r>
              <a:rPr lang="mr-IN" dirty="0" smtClean="0"/>
              <a:t>–</a:t>
            </a:r>
            <a:r>
              <a:rPr lang="en-US" dirty="0" smtClean="0"/>
              <a:t> progressing to 90 degrees</a:t>
            </a:r>
          </a:p>
          <a:p>
            <a:r>
              <a:rPr lang="en-US" dirty="0" smtClean="0"/>
              <a:t>Stage2 is important</a:t>
            </a:r>
            <a:r>
              <a:rPr lang="en-US" baseline="0" dirty="0" smtClean="0"/>
              <a:t> to aid in strengthening of opposite side </a:t>
            </a:r>
            <a:r>
              <a:rPr lang="mr-IN" baseline="0" dirty="0" smtClean="0"/>
              <a:t>–</a:t>
            </a:r>
            <a:r>
              <a:rPr lang="en-US" baseline="0" dirty="0" smtClean="0"/>
              <a:t> </a:t>
            </a:r>
            <a:r>
              <a:rPr lang="en-US" baseline="0" dirty="0" err="1" smtClean="0"/>
              <a:t>therfore</a:t>
            </a:r>
            <a:r>
              <a:rPr lang="en-US" baseline="0" dirty="0" smtClean="0"/>
              <a:t> single leg lunge, leg press </a:t>
            </a:r>
            <a:r>
              <a:rPr lang="en-US" baseline="0" dirty="0" err="1" smtClean="0"/>
              <a:t>macine</a:t>
            </a:r>
            <a:r>
              <a:rPr lang="en-US" baseline="0" dirty="0" smtClean="0"/>
              <a:t>, leg extension</a:t>
            </a:r>
          </a:p>
          <a:p>
            <a:r>
              <a:rPr lang="en-US" baseline="0" dirty="0" smtClean="0"/>
              <a:t>Progress from 15RM to 6RM every second day</a:t>
            </a:r>
          </a:p>
          <a:p>
            <a:r>
              <a:rPr lang="en-US" baseline="0" dirty="0" smtClean="0"/>
              <a:t>Still NB to monitor the pain from loading to ensure </a:t>
            </a:r>
            <a:r>
              <a:rPr lang="en-US" baseline="0" dirty="0" err="1" smtClean="0"/>
              <a:t>theres</a:t>
            </a:r>
            <a:r>
              <a:rPr lang="en-US" baseline="0" dirty="0" smtClean="0"/>
              <a:t> no over load of the tendon.</a:t>
            </a:r>
          </a:p>
          <a:p>
            <a:r>
              <a:rPr lang="en-US" baseline="0" dirty="0" smtClean="0"/>
              <a:t>Rate of </a:t>
            </a:r>
            <a:r>
              <a:rPr lang="en-US" baseline="0" dirty="0" err="1" smtClean="0"/>
              <a:t>laoding</a:t>
            </a:r>
            <a:r>
              <a:rPr lang="en-US" baseline="0" dirty="0" smtClean="0"/>
              <a:t> of the tendon is VNB </a:t>
            </a:r>
            <a:r>
              <a:rPr lang="mr-IN" baseline="0" dirty="0" smtClean="0"/>
              <a:t>–</a:t>
            </a:r>
            <a:r>
              <a:rPr lang="en-US" baseline="0" dirty="0" smtClean="0"/>
              <a:t> leg press </a:t>
            </a:r>
            <a:r>
              <a:rPr lang="mr-IN" baseline="0" dirty="0" smtClean="0"/>
              <a:t>–</a:t>
            </a:r>
            <a:r>
              <a:rPr lang="en-US" baseline="0" dirty="0" smtClean="0"/>
              <a:t> 5.2 body weight and 2 body weight per second. Landing from jump is 5.17 body weight 38.6 BW/second.</a:t>
            </a:r>
          </a:p>
          <a:p>
            <a:r>
              <a:rPr lang="en-US" baseline="0" dirty="0" smtClean="0"/>
              <a:t>Stop/Land/Jump </a:t>
            </a:r>
            <a:r>
              <a:rPr lang="mr-IN" baseline="0" dirty="0" smtClean="0"/>
              <a:t>–</a:t>
            </a:r>
            <a:r>
              <a:rPr lang="en-US" baseline="0" dirty="0" smtClean="0"/>
              <a:t> 6.6 body weight and  93 body weight per second.</a:t>
            </a:r>
          </a:p>
          <a:p>
            <a:r>
              <a:rPr lang="en-US" baseline="0" dirty="0" smtClean="0"/>
              <a:t>Loading depends on the type of athlete </a:t>
            </a:r>
            <a:r>
              <a:rPr lang="mr-IN" baseline="0" dirty="0" smtClean="0"/>
              <a:t>–</a:t>
            </a:r>
            <a:r>
              <a:rPr lang="en-US" baseline="0" dirty="0" smtClean="0"/>
              <a:t> jumping, running etc. and needs to be tailored accordingly.</a:t>
            </a:r>
          </a:p>
          <a:p>
            <a:r>
              <a:rPr lang="en-US" baseline="0" dirty="0" smtClean="0"/>
              <a:t>Load </a:t>
            </a:r>
            <a:r>
              <a:rPr lang="en-US" baseline="0" dirty="0" err="1" smtClean="0"/>
              <a:t>tolerane</a:t>
            </a:r>
            <a:r>
              <a:rPr lang="en-US" baseline="0" dirty="0" smtClean="0"/>
              <a:t> test can be done the day after and should always remain &lt;3/10 pain to continue </a:t>
            </a:r>
            <a:r>
              <a:rPr lang="mr-IN" baseline="0" dirty="0" smtClean="0"/>
              <a:t>–</a:t>
            </a:r>
            <a:r>
              <a:rPr lang="en-US" baseline="0" dirty="0" smtClean="0"/>
              <a:t> if not </a:t>
            </a:r>
            <a:r>
              <a:rPr lang="mr-IN" baseline="0" dirty="0" smtClean="0"/>
              <a:t>–</a:t>
            </a:r>
            <a:r>
              <a:rPr lang="en-US" baseline="0" dirty="0" smtClean="0"/>
              <a:t> back to isometrics for a few days and then </a:t>
            </a:r>
            <a:r>
              <a:rPr lang="en-US" baseline="0" dirty="0" err="1" smtClean="0"/>
              <a:t>isotonics</a:t>
            </a:r>
            <a:r>
              <a:rPr lang="en-US" baseline="0" dirty="0" smtClean="0"/>
              <a:t> and then Energy storage. This is the most aggressive stage.</a:t>
            </a:r>
          </a:p>
          <a:p>
            <a:endParaRPr lang="en-US" baseline="0" dirty="0" smtClean="0"/>
          </a:p>
          <a:p>
            <a:r>
              <a:rPr lang="en-US" baseline="0" dirty="0" smtClean="0"/>
              <a:t>RTS </a:t>
            </a:r>
            <a:r>
              <a:rPr lang="mr-IN" baseline="0" dirty="0" smtClean="0"/>
              <a:t>–</a:t>
            </a:r>
            <a:r>
              <a:rPr lang="en-US" baseline="0" dirty="0" smtClean="0"/>
              <a:t> no more than 3 high intensity training or competition per week </a:t>
            </a:r>
            <a:r>
              <a:rPr lang="mr-IN" baseline="0" dirty="0" smtClean="0"/>
              <a:t>–</a:t>
            </a:r>
            <a:r>
              <a:rPr lang="en-US" baseline="0" dirty="0" smtClean="0"/>
              <a:t> for a year in the recovering tendon.</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29</a:t>
            </a:fld>
            <a:endParaRPr lang="en-US"/>
          </a:p>
        </p:txBody>
      </p:sp>
    </p:spTree>
    <p:extLst>
      <p:ext uri="{BB962C8B-B14F-4D97-AF65-F5344CB8AC3E}">
        <p14:creationId xmlns:p14="http://schemas.microsoft.com/office/powerpoint/2010/main" val="3583488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PRP </a:t>
            </a:r>
            <a:r>
              <a:rPr lang="mr-IN" dirty="0" smtClean="0"/>
              <a:t>–</a:t>
            </a:r>
            <a:r>
              <a:rPr lang="en-US" dirty="0" smtClean="0"/>
              <a:t> meta-analysis looked at PRP in its use for refractory PT </a:t>
            </a:r>
            <a:r>
              <a:rPr lang="mr-IN" dirty="0" smtClean="0"/>
              <a:t>–</a:t>
            </a:r>
            <a:r>
              <a:rPr lang="en-US" dirty="0" smtClean="0"/>
              <a:t> one study with 21 patients,</a:t>
            </a:r>
            <a:r>
              <a:rPr lang="en-US" baseline="0" dirty="0" smtClean="0"/>
              <a:t> another with 46. Saw an improvement on VISA-P after 12 months as compared to ECSW</a:t>
            </a:r>
          </a:p>
          <a:p>
            <a:endParaRPr lang="en-US" baseline="0" dirty="0" smtClean="0"/>
          </a:p>
          <a:p>
            <a:r>
              <a:rPr lang="en-US" sz="1200" b="0" i="0" u="none" strike="noStrike" kern="1200" baseline="0" dirty="0" smtClean="0">
                <a:solidFill>
                  <a:schemeClr val="tx1"/>
                </a:solidFill>
                <a:latin typeface="+mn-lt"/>
                <a:ea typeface="+mn-ea"/>
                <a:cs typeface="+mn-cs"/>
              </a:rPr>
              <a:t>Extracorporeal shockwave therapy and sham shockwave were applied in 3 sessions at 1-week intervals with a piezoelectric device. All participants were instructed to perform eccentric exercises (3 sets of 15 repetitions twice a day) for 3 months on a decline board at home.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 significant differences for the primary and secondary outcome measures were found between the groups. In the ESWT/ eccentric group, the VISA-P increased from 54.5 6 15.4 to 70.9 6 17.8, whereas the VISA-P in the sham-shockwave/ eccentric group increased from 58.9 6 14.6 to 78.2 6 15. (between-group change in VISA-P at 24 weeks 24.8; 95% confidence </a:t>
            </a:r>
            <a:r>
              <a:rPr lang="pt-BR" sz="1200" b="0" i="0" u="none" strike="noStrike" kern="1200" baseline="0" dirty="0" err="1" smtClean="0">
                <a:solidFill>
                  <a:schemeClr val="tx1"/>
                </a:solidFill>
                <a:latin typeface="+mn-lt"/>
                <a:ea typeface="+mn-ea"/>
                <a:cs typeface="+mn-cs"/>
              </a:rPr>
              <a:t>interval</a:t>
            </a:r>
            <a:r>
              <a:rPr lang="pt-BR" sz="1200" b="0" i="0" u="none" strike="noStrike" kern="1200" baseline="0" dirty="0" smtClean="0">
                <a:solidFill>
                  <a:schemeClr val="tx1"/>
                </a:solidFill>
                <a:latin typeface="+mn-lt"/>
                <a:ea typeface="+mn-ea"/>
                <a:cs typeface="+mn-cs"/>
              </a:rPr>
              <a:t>, 212.7 </a:t>
            </a:r>
            <a:r>
              <a:rPr lang="pt-BR" sz="1200" b="0" i="0" u="none" strike="noStrike" kern="1200" baseline="0" dirty="0" err="1" smtClean="0">
                <a:solidFill>
                  <a:schemeClr val="tx1"/>
                </a:solidFill>
                <a:latin typeface="+mn-lt"/>
                <a:ea typeface="+mn-ea"/>
                <a:cs typeface="+mn-cs"/>
              </a:rPr>
              <a:t>to</a:t>
            </a:r>
            <a:r>
              <a:rPr lang="pt-BR" sz="1200" b="0" i="0" u="none" strike="noStrike" kern="1200" baseline="0" dirty="0" smtClean="0">
                <a:solidFill>
                  <a:schemeClr val="tx1"/>
                </a:solidFill>
                <a:latin typeface="+mn-lt"/>
                <a:ea typeface="+mn-ea"/>
                <a:cs typeface="+mn-cs"/>
              </a:rPr>
              <a:t> 3.0, </a:t>
            </a:r>
            <a:r>
              <a:rPr lang="pt-BR" sz="1200" b="0" i="0" u="none" strike="noStrike" kern="1200" baseline="0" dirty="0" err="1" smtClean="0">
                <a:solidFill>
                  <a:schemeClr val="tx1"/>
                </a:solidFill>
                <a:latin typeface="+mn-lt"/>
                <a:ea typeface="+mn-ea"/>
                <a:cs typeface="+mn-cs"/>
              </a:rPr>
              <a:t>P</a:t>
            </a:r>
            <a:r>
              <a:rPr lang="pt-BR" sz="1200" b="0" i="0" u="none" strike="noStrike" kern="1200" baseline="0" dirty="0" smtClean="0">
                <a:solidFill>
                  <a:schemeClr val="tx1"/>
                </a:solidFill>
                <a:latin typeface="+mn-lt"/>
                <a:ea typeface="+mn-ea"/>
                <a:cs typeface="+mn-cs"/>
              </a:rPr>
              <a:t> = 0.150).</a:t>
            </a:r>
          </a:p>
          <a:p>
            <a:endParaRPr lang="pt-BR" sz="1200" b="0" i="0" u="none" strike="noStrike" kern="1200" baseline="0" dirty="0" smtClean="0">
              <a:solidFill>
                <a:schemeClr val="tx1"/>
              </a:solidFill>
              <a:latin typeface="+mn-lt"/>
              <a:ea typeface="+mn-ea"/>
              <a:cs typeface="+mn-cs"/>
            </a:endParaRPr>
          </a:p>
          <a:p>
            <a:r>
              <a:rPr lang="pt-BR" sz="1200" b="0" i="0" u="none" strike="noStrike" kern="1200" baseline="0" dirty="0" err="1" smtClean="0">
                <a:solidFill>
                  <a:schemeClr val="tx1"/>
                </a:solidFill>
                <a:latin typeface="+mn-lt"/>
                <a:ea typeface="+mn-ea"/>
                <a:cs typeface="+mn-cs"/>
              </a:rPr>
              <a:t>Basically</a:t>
            </a:r>
            <a:r>
              <a:rPr lang="pt-BR" sz="1200" b="0" i="0" u="none" strike="noStrike" kern="1200" baseline="0" dirty="0" smtClean="0">
                <a:solidFill>
                  <a:schemeClr val="tx1"/>
                </a:solidFill>
                <a:latin typeface="+mn-lt"/>
                <a:ea typeface="+mn-ea"/>
                <a:cs typeface="+mn-cs"/>
              </a:rPr>
              <a:t> </a:t>
            </a:r>
            <a:r>
              <a:rPr lang="mr-IN" sz="1200" b="0" i="0" u="none" strike="noStrike" kern="1200" baseline="0" dirty="0" smtClean="0">
                <a:solidFill>
                  <a:schemeClr val="tx1"/>
                </a:solidFill>
                <a:latin typeface="+mn-lt"/>
                <a:ea typeface="+mn-ea"/>
                <a:cs typeface="+mn-cs"/>
              </a:rPr>
              <a:t>–</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jury</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is</a:t>
            </a:r>
            <a:r>
              <a:rPr lang="pt-BR" sz="1200" b="0" i="0" u="none" strike="noStrike" kern="1200" baseline="0" dirty="0" smtClean="0">
                <a:solidFill>
                  <a:schemeClr val="tx1"/>
                </a:solidFill>
                <a:latin typeface="+mn-lt"/>
                <a:ea typeface="+mn-ea"/>
                <a:cs typeface="+mn-cs"/>
              </a:rPr>
              <a:t> out </a:t>
            </a:r>
            <a:r>
              <a:rPr lang="pt-BR" sz="1200" b="0" i="0" u="none" strike="noStrike" kern="1200" baseline="0" dirty="0" err="1" smtClean="0">
                <a:solidFill>
                  <a:schemeClr val="tx1"/>
                </a:solidFill>
                <a:latin typeface="+mn-lt"/>
                <a:ea typeface="+mn-ea"/>
                <a:cs typeface="+mn-cs"/>
              </a:rPr>
              <a:t>i</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think</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There</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is</a:t>
            </a:r>
            <a:r>
              <a:rPr lang="pt-BR" sz="1200" b="0" i="0" u="none" strike="noStrike" kern="1200" baseline="0" dirty="0" smtClean="0">
                <a:solidFill>
                  <a:schemeClr val="tx1"/>
                </a:solidFill>
                <a:latin typeface="+mn-lt"/>
                <a:ea typeface="+mn-ea"/>
                <a:cs typeface="+mn-cs"/>
              </a:rPr>
              <a:t> SOME </a:t>
            </a:r>
            <a:r>
              <a:rPr lang="pt-BR" sz="1200" b="0" i="0" u="none" strike="noStrike" kern="1200" baseline="0" dirty="0" err="1" smtClean="0">
                <a:solidFill>
                  <a:schemeClr val="tx1"/>
                </a:solidFill>
                <a:latin typeface="+mn-lt"/>
                <a:ea typeface="+mn-ea"/>
                <a:cs typeface="+mn-cs"/>
              </a:rPr>
              <a:t>evidence</a:t>
            </a:r>
            <a:r>
              <a:rPr lang="pt-BR" sz="1200" b="0" i="0" u="none" strike="noStrike" kern="1200" baseline="0" dirty="0" smtClean="0">
                <a:solidFill>
                  <a:schemeClr val="tx1"/>
                </a:solidFill>
                <a:latin typeface="+mn-lt"/>
                <a:ea typeface="+mn-ea"/>
                <a:cs typeface="+mn-cs"/>
              </a:rPr>
              <a:t> for it </a:t>
            </a:r>
            <a:r>
              <a:rPr lang="pt-BR" sz="1200" b="0" i="0" u="none" strike="noStrike" kern="1200" baseline="0" dirty="0" err="1" smtClean="0">
                <a:solidFill>
                  <a:schemeClr val="tx1"/>
                </a:solidFill>
                <a:latin typeface="+mn-lt"/>
                <a:ea typeface="+mn-ea"/>
                <a:cs typeface="+mn-cs"/>
              </a:rPr>
              <a:t>working</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but</a:t>
            </a:r>
            <a:r>
              <a:rPr lang="pt-BR" sz="1200" b="0" i="0" u="none" strike="noStrike" kern="1200" baseline="0" dirty="0" smtClean="0">
                <a:solidFill>
                  <a:schemeClr val="tx1"/>
                </a:solidFill>
                <a:latin typeface="+mn-lt"/>
                <a:ea typeface="+mn-ea"/>
                <a:cs typeface="+mn-cs"/>
              </a:rPr>
              <a:t> still </a:t>
            </a:r>
            <a:r>
              <a:rPr lang="pt-BR" sz="1200" b="0" i="0" u="none" strike="noStrike" kern="1200" baseline="0" dirty="0" err="1" smtClean="0">
                <a:solidFill>
                  <a:schemeClr val="tx1"/>
                </a:solidFill>
                <a:latin typeface="+mn-lt"/>
                <a:ea typeface="+mn-ea"/>
                <a:cs typeface="+mn-cs"/>
              </a:rPr>
              <a:t>fairly</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poor</a:t>
            </a:r>
            <a:r>
              <a:rPr lang="pt-BR" sz="1200" b="0" i="0" u="none" strike="noStrike" kern="1200" baseline="0" dirty="0" smtClean="0">
                <a:solidFill>
                  <a:schemeClr val="tx1"/>
                </a:solidFill>
                <a:latin typeface="+mn-lt"/>
                <a:ea typeface="+mn-ea"/>
                <a:cs typeface="+mn-cs"/>
              </a:rPr>
              <a:t> </a:t>
            </a:r>
            <a:r>
              <a:rPr lang="pt-BR" sz="1200" b="0" i="0" u="none" strike="noStrike" kern="1200" baseline="0" dirty="0" err="1" smtClean="0">
                <a:solidFill>
                  <a:schemeClr val="tx1"/>
                </a:solidFill>
                <a:latin typeface="+mn-lt"/>
                <a:ea typeface="+mn-ea"/>
                <a:cs typeface="+mn-cs"/>
              </a:rPr>
              <a:t>evidence</a:t>
            </a:r>
            <a:r>
              <a:rPr lang="pt-BR"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BE6AC4F1-B00D-E84C-ADC4-D5472702723B}" type="slidenum">
              <a:rPr lang="en-US" smtClean="0"/>
              <a:t>30</a:t>
            </a:fld>
            <a:endParaRPr lang="en-US"/>
          </a:p>
        </p:txBody>
      </p:sp>
    </p:spTree>
    <p:extLst>
      <p:ext uri="{BB962C8B-B14F-4D97-AF65-F5344CB8AC3E}">
        <p14:creationId xmlns:p14="http://schemas.microsoft.com/office/powerpoint/2010/main" val="775255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33D26B-DFC2-4248-8ED0-AD3E108CBDD7}" type="datetime1">
              <a:rPr lang="en-US" smtClean="0"/>
              <a:pPr/>
              <a:t>11/09/19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911205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97F932-D99A-4087-BFB1-EA42FAFC8D2C}" type="datetime1">
              <a:rPr lang="en-US" smtClean="0"/>
              <a:pPr/>
              <a:t>11/09/19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1363797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11/09/19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a:p>
        </p:txBody>
      </p:sp>
    </p:spTree>
    <p:extLst>
      <p:ext uri="{BB962C8B-B14F-4D97-AF65-F5344CB8AC3E}">
        <p14:creationId xmlns:p14="http://schemas.microsoft.com/office/powerpoint/2010/main" val="410827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B3498D-21C7-408B-8EF5-5B55DEF0BFD5}" type="datetime1">
              <a:rPr lang="en-US" smtClean="0"/>
              <a:pPr/>
              <a:t>11/09/19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80599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DB246E-8FD1-42FF-94A4-E4133095C37A}" type="datetime1">
              <a:rPr lang="en-US" smtClean="0"/>
              <a:pPr/>
              <a:t>11/09/19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367111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3939D4-B818-4372-B1EE-7CB6D5BBC74A}" type="datetime1">
              <a:rPr lang="en-US" smtClean="0"/>
              <a:pPr/>
              <a:t>11/09/19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509733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11/09/19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1956045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8ADFA-7142-4015-85E6-1712F15FA709}" type="datetime1">
              <a:rPr lang="en-US" smtClean="0"/>
              <a:pPr/>
              <a:t>11/09/19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207573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581E0-D653-4D78-A48F-41D80498BC7E}" type="datetime1">
              <a:rPr lang="en-US" smtClean="0"/>
              <a:pPr/>
              <a:t>11/09/19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1043072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4C003-38E8-486A-9BFD-47E55D87241C}" type="datetime1">
              <a:rPr lang="en-US" smtClean="0"/>
              <a:pPr/>
              <a:t>11/09/19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2065982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59EAA3-934B-41DB-B3B1-806F4BE5CC37}" type="datetime1">
              <a:rPr lang="en-US" smtClean="0"/>
              <a:pPr/>
              <a:t>11/09/19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314712248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3AFFF1-9C47-49F0-AE12-AF188F3F4E82}" type="datetime1">
              <a:rPr lang="en-US" smtClean="0"/>
              <a:pPr/>
              <a:t>11/09/19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237106-F2ED-405E-BC33-CC3CF426205F}" type="slidenum">
              <a:rPr lang="en-US" smtClean="0"/>
              <a:pPr/>
              <a:t>‹#›</a:t>
            </a:fld>
            <a:endParaRPr lang="en-US" dirty="0"/>
          </a:p>
        </p:txBody>
      </p:sp>
      <p:pic>
        <p:nvPicPr>
          <p:cNvPr id="7" name="Picture 6" descr="Screen Shot 2019-08-28 at 3.19.21 PM.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31859" y="117583"/>
            <a:ext cx="762092" cy="627873"/>
          </a:xfrm>
          <a:prstGeom prst="rect">
            <a:avLst/>
          </a:prstGeom>
        </p:spPr>
      </p:pic>
    </p:spTree>
    <p:extLst>
      <p:ext uri="{BB962C8B-B14F-4D97-AF65-F5344CB8AC3E}">
        <p14:creationId xmlns:p14="http://schemas.microsoft.com/office/powerpoint/2010/main" val="207523903"/>
      </p:ext>
    </p:extLst>
  </p:cSld>
  <p:clrMap bg1="lt1" tx1="dk1" bg2="lt2" tx2="dk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5"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1222190"/>
            <a:ext cx="7772400" cy="1470025"/>
          </a:xfrm>
        </p:spPr>
        <p:txBody>
          <a:bodyPr/>
          <a:lstStyle/>
          <a:p>
            <a:r>
              <a:rPr lang="en-US" dirty="0" smtClean="0"/>
              <a:t>Patella </a:t>
            </a:r>
            <a:r>
              <a:rPr lang="en-US" dirty="0" err="1" smtClean="0"/>
              <a:t>Tendonopathy</a:t>
            </a:r>
            <a:endParaRPr lang="en-US" dirty="0"/>
          </a:p>
        </p:txBody>
      </p:sp>
      <p:sp>
        <p:nvSpPr>
          <p:cNvPr id="2" name="Subtitle 1"/>
          <p:cNvSpPr>
            <a:spLocks noGrp="1"/>
          </p:cNvSpPr>
          <p:nvPr>
            <p:ph type="subTitle" idx="1"/>
          </p:nvPr>
        </p:nvSpPr>
        <p:spPr>
          <a:xfrm>
            <a:off x="1206976" y="2692215"/>
            <a:ext cx="6400800" cy="1752600"/>
          </a:xfrm>
        </p:spPr>
        <p:txBody>
          <a:bodyPr>
            <a:normAutofit/>
          </a:bodyPr>
          <a:lstStyle/>
          <a:p>
            <a:r>
              <a:rPr lang="en-US" dirty="0" smtClean="0"/>
              <a:t>11/09/19</a:t>
            </a:r>
            <a:endParaRPr lang="en-US" dirty="0"/>
          </a:p>
        </p:txBody>
      </p:sp>
      <p:pic>
        <p:nvPicPr>
          <p:cNvPr id="4" name="Picture 3" descr="Dr Janesh P Ganda-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1073" y="3250238"/>
            <a:ext cx="5715000" cy="1905000"/>
          </a:xfrm>
          <a:prstGeom prst="rect">
            <a:avLst/>
          </a:prstGeom>
        </p:spPr>
      </p:pic>
    </p:spTree>
    <p:extLst>
      <p:ext uri="{BB962C8B-B14F-4D97-AF65-F5344CB8AC3E}">
        <p14:creationId xmlns:p14="http://schemas.microsoft.com/office/powerpoint/2010/main" val="40329964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are tendons? 	</a:t>
            </a:r>
            <a:endParaRPr lang="en-US" dirty="0"/>
          </a:p>
        </p:txBody>
      </p:sp>
      <p:sp>
        <p:nvSpPr>
          <p:cNvPr id="3" name="Content Placeholder 2"/>
          <p:cNvSpPr>
            <a:spLocks noGrp="1"/>
          </p:cNvSpPr>
          <p:nvPr>
            <p:ph idx="1"/>
          </p:nvPr>
        </p:nvSpPr>
        <p:spPr/>
        <p:txBody>
          <a:bodyPr>
            <a:normAutofit lnSpcReduction="10000"/>
          </a:bodyPr>
          <a:lstStyle/>
          <a:p>
            <a:r>
              <a:rPr lang="en-US" dirty="0" smtClean="0"/>
              <a:t>Tendons are dense connective tissue structures that are defined based on their anatomical position of connecting muscle to bone </a:t>
            </a:r>
          </a:p>
          <a:p>
            <a:r>
              <a:rPr lang="en-US" dirty="0" smtClean="0"/>
              <a:t>Transmits muscle related force to the bone which results in movement around the joint</a:t>
            </a:r>
          </a:p>
          <a:p>
            <a:r>
              <a:rPr lang="en-US" dirty="0" smtClean="0"/>
              <a:t>Two types of tendons</a:t>
            </a:r>
          </a:p>
          <a:p>
            <a:pPr lvl="1"/>
            <a:r>
              <a:rPr lang="en-US" dirty="0" smtClean="0"/>
              <a:t>“Positional” </a:t>
            </a:r>
          </a:p>
          <a:p>
            <a:pPr lvl="1"/>
            <a:r>
              <a:rPr lang="en-US" dirty="0" smtClean="0"/>
              <a:t>Energy Storage (1)</a:t>
            </a:r>
          </a:p>
          <a:p>
            <a:endParaRPr lang="en-US" dirty="0"/>
          </a:p>
        </p:txBody>
      </p:sp>
    </p:spTree>
    <p:extLst>
      <p:ext uri="{BB962C8B-B14F-4D97-AF65-F5344CB8AC3E}">
        <p14:creationId xmlns:p14="http://schemas.microsoft.com/office/powerpoint/2010/main" val="23444472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648" y="899160"/>
            <a:ext cx="2971800" cy="1097280"/>
          </a:xfrm>
        </p:spPr>
        <p:txBody>
          <a:bodyPr>
            <a:normAutofit/>
          </a:bodyPr>
          <a:lstStyle/>
          <a:p>
            <a:r>
              <a:rPr lang="en-US" dirty="0" smtClean="0"/>
              <a:t>Tendon Structure</a:t>
            </a:r>
            <a:endParaRPr lang="en-US" dirty="0"/>
          </a:p>
        </p:txBody>
      </p:sp>
      <p:pic>
        <p:nvPicPr>
          <p:cNvPr id="5" name="Content Placeholder 4" descr="Screen Shot 2019-09-06 at 10.46.46 AM.png"/>
          <p:cNvPicPr>
            <a:picLocks noGrp="1" noChangeAspect="1"/>
          </p:cNvPicPr>
          <p:nvPr>
            <p:ph idx="1"/>
          </p:nvPr>
        </p:nvPicPr>
        <p:blipFill>
          <a:blip r:embed="rId3">
            <a:extLst>
              <a:ext uri="{28A0092B-C50C-407E-A947-70E740481C1C}">
                <a14:useLocalDpi xmlns:a14="http://schemas.microsoft.com/office/drawing/2010/main" val="0"/>
              </a:ext>
            </a:extLst>
          </a:blip>
          <a:srcRect t="-31400" b="-31400"/>
          <a:stretch>
            <a:fillRect/>
          </a:stretch>
        </p:blipFill>
        <p:spPr/>
      </p:pic>
      <p:sp>
        <p:nvSpPr>
          <p:cNvPr id="4" name="Text Placeholder 3"/>
          <p:cNvSpPr>
            <a:spLocks noGrp="1"/>
          </p:cNvSpPr>
          <p:nvPr>
            <p:ph type="body" sz="half" idx="2"/>
          </p:nvPr>
        </p:nvSpPr>
        <p:spPr>
          <a:xfrm>
            <a:off x="612647" y="1996440"/>
            <a:ext cx="3244265" cy="3447630"/>
          </a:xfrm>
        </p:spPr>
        <p:txBody>
          <a:bodyPr>
            <a:normAutofit fontScale="62500" lnSpcReduction="20000"/>
          </a:bodyPr>
          <a:lstStyle/>
          <a:p>
            <a:pPr marL="285750" indent="-285750">
              <a:buFont typeface="Arial"/>
              <a:buChar char="•"/>
            </a:pPr>
            <a:r>
              <a:rPr lang="en-US" sz="2000" dirty="0" err="1" smtClean="0"/>
              <a:t>Paratenon</a:t>
            </a:r>
            <a:endParaRPr lang="en-US" sz="2000" dirty="0" smtClean="0"/>
          </a:p>
          <a:p>
            <a:pPr marL="742950" lvl="1" indent="-285750">
              <a:buFont typeface="Arial"/>
              <a:buChar char="•"/>
            </a:pPr>
            <a:r>
              <a:rPr lang="en-US" sz="2000" dirty="0" smtClean="0"/>
              <a:t>Type 1, III and elastic fibrils</a:t>
            </a:r>
          </a:p>
          <a:p>
            <a:pPr marL="742950" lvl="1" indent="-285750">
              <a:buFont typeface="Arial"/>
              <a:buChar char="•"/>
            </a:pPr>
            <a:r>
              <a:rPr lang="en-US" sz="2000" dirty="0" smtClean="0"/>
              <a:t>Lined by synovial cells to allow for gliding of tendon sheaths </a:t>
            </a:r>
          </a:p>
          <a:p>
            <a:pPr marL="742950" lvl="1" indent="-285750">
              <a:buFont typeface="Arial"/>
              <a:buChar char="•"/>
            </a:pPr>
            <a:r>
              <a:rPr lang="en-US" sz="2000" dirty="0" err="1" smtClean="0"/>
              <a:t>Paratenon</a:t>
            </a:r>
            <a:r>
              <a:rPr lang="en-US" sz="2000" dirty="0" smtClean="0"/>
              <a:t> functions to allow for free movement of the tendon on the surrounding tissue</a:t>
            </a:r>
          </a:p>
          <a:p>
            <a:pPr marL="285750" indent="-285750">
              <a:buFont typeface="Arial"/>
              <a:buChar char="•"/>
            </a:pPr>
            <a:r>
              <a:rPr lang="en-US" sz="2000" dirty="0" err="1" smtClean="0"/>
              <a:t>Epitenon</a:t>
            </a:r>
            <a:endParaRPr lang="en-US" sz="2000" dirty="0" smtClean="0"/>
          </a:p>
          <a:p>
            <a:pPr marL="742950" lvl="1" indent="-285750">
              <a:buFont typeface="Arial"/>
              <a:buChar char="•"/>
            </a:pPr>
            <a:r>
              <a:rPr lang="en-US" sz="2000" dirty="0" smtClean="0"/>
              <a:t>Collagen strands 8-10nm in thickness</a:t>
            </a:r>
          </a:p>
          <a:p>
            <a:pPr marL="742950" lvl="1" indent="-285750">
              <a:buFont typeface="Arial"/>
              <a:buChar char="•"/>
            </a:pPr>
            <a:r>
              <a:rPr lang="en-US" sz="2000" dirty="0" smtClean="0"/>
              <a:t>Longitudinal, Transverse and oblique pattern</a:t>
            </a:r>
          </a:p>
          <a:p>
            <a:pPr marL="285750" indent="-285750">
              <a:buFont typeface="Arial"/>
              <a:buChar char="•"/>
            </a:pPr>
            <a:r>
              <a:rPr lang="en-US" sz="2000" dirty="0" err="1" smtClean="0"/>
              <a:t>Endotendon</a:t>
            </a:r>
            <a:endParaRPr lang="en-US" sz="2000" dirty="0" smtClean="0"/>
          </a:p>
          <a:p>
            <a:pPr marL="742950" lvl="1" indent="-285750">
              <a:buFont typeface="Arial"/>
              <a:buChar char="•"/>
            </a:pPr>
            <a:r>
              <a:rPr lang="en-US" sz="2000" dirty="0" smtClean="0"/>
              <a:t>Invests tendon fibers and binds them together</a:t>
            </a:r>
          </a:p>
          <a:p>
            <a:pPr marL="742950" lvl="1" indent="-285750">
              <a:buFont typeface="Arial"/>
              <a:buChar char="•"/>
            </a:pPr>
            <a:r>
              <a:rPr lang="en-US" sz="2000" dirty="0" smtClean="0"/>
              <a:t>Carries blood vessels, nerves, lymphatic</a:t>
            </a:r>
          </a:p>
          <a:p>
            <a:pPr marL="742950" lvl="1" indent="-285750">
              <a:buFont typeface="Arial"/>
              <a:buChar char="•"/>
            </a:pPr>
            <a:r>
              <a:rPr lang="en-US" sz="2000" dirty="0" err="1" smtClean="0"/>
              <a:t>Criss-crross</a:t>
            </a:r>
            <a:r>
              <a:rPr lang="en-US" sz="2000" dirty="0" smtClean="0"/>
              <a:t> pattern of fibers</a:t>
            </a:r>
          </a:p>
          <a:p>
            <a:pPr marL="742950" lvl="1" indent="-285750">
              <a:buFont typeface="Arial"/>
              <a:buChar char="•"/>
            </a:pPr>
            <a:endParaRPr lang="en-US" dirty="0" smtClean="0"/>
          </a:p>
          <a:p>
            <a:pPr marL="742950" lvl="1" indent="-285750">
              <a:buFont typeface="Arial"/>
              <a:buChar char="•"/>
            </a:pPr>
            <a:endParaRPr lang="en-US" dirty="0" smtClean="0"/>
          </a:p>
          <a:p>
            <a:pPr marL="285750" indent="-285750">
              <a:buFont typeface="Arial"/>
              <a:buChar char="•"/>
            </a:pPr>
            <a:endParaRPr lang="en-US" dirty="0" smtClean="0"/>
          </a:p>
        </p:txBody>
      </p:sp>
    </p:spTree>
    <p:extLst>
      <p:ext uri="{BB962C8B-B14F-4D97-AF65-F5344CB8AC3E}">
        <p14:creationId xmlns:p14="http://schemas.microsoft.com/office/powerpoint/2010/main" val="111775931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648" y="899160"/>
            <a:ext cx="2971800" cy="1097280"/>
          </a:xfrm>
        </p:spPr>
        <p:txBody>
          <a:bodyPr>
            <a:normAutofit/>
          </a:bodyPr>
          <a:lstStyle/>
          <a:p>
            <a:r>
              <a:rPr lang="en-US" dirty="0" smtClean="0"/>
              <a:t>Tendon Structure</a:t>
            </a:r>
            <a:endParaRPr lang="en-US" dirty="0"/>
          </a:p>
        </p:txBody>
      </p:sp>
      <p:pic>
        <p:nvPicPr>
          <p:cNvPr id="5" name="Content Placeholder 4" descr="Screen Shot 2019-09-06 at 10.46.46 AM.png"/>
          <p:cNvPicPr>
            <a:picLocks noGrp="1" noChangeAspect="1"/>
          </p:cNvPicPr>
          <p:nvPr>
            <p:ph idx="1"/>
          </p:nvPr>
        </p:nvPicPr>
        <p:blipFill>
          <a:blip r:embed="rId3">
            <a:extLst>
              <a:ext uri="{28A0092B-C50C-407E-A947-70E740481C1C}">
                <a14:useLocalDpi xmlns:a14="http://schemas.microsoft.com/office/drawing/2010/main" val="0"/>
              </a:ext>
            </a:extLst>
          </a:blip>
          <a:srcRect t="-31400" b="-31400"/>
          <a:stretch>
            <a:fillRect/>
          </a:stretch>
        </p:blipFill>
        <p:spPr/>
      </p:pic>
      <p:sp>
        <p:nvSpPr>
          <p:cNvPr id="4" name="Text Placeholder 3"/>
          <p:cNvSpPr>
            <a:spLocks noGrp="1"/>
          </p:cNvSpPr>
          <p:nvPr>
            <p:ph type="body" sz="half" idx="2"/>
          </p:nvPr>
        </p:nvSpPr>
        <p:spPr>
          <a:xfrm>
            <a:off x="612647" y="1996440"/>
            <a:ext cx="3244265" cy="3447630"/>
          </a:xfrm>
        </p:spPr>
        <p:txBody>
          <a:bodyPr>
            <a:normAutofit fontScale="62500" lnSpcReduction="20000"/>
          </a:bodyPr>
          <a:lstStyle/>
          <a:p>
            <a:pPr marL="285750" indent="-285750">
              <a:buFont typeface="Arial"/>
              <a:buChar char="•"/>
            </a:pPr>
            <a:r>
              <a:rPr lang="en-US" sz="2000" dirty="0" err="1" smtClean="0"/>
              <a:t>Paratenon</a:t>
            </a:r>
            <a:endParaRPr lang="en-US" sz="2000" dirty="0" smtClean="0"/>
          </a:p>
          <a:p>
            <a:pPr marL="742950" lvl="1" indent="-285750">
              <a:buFont typeface="Arial"/>
              <a:buChar char="•"/>
            </a:pPr>
            <a:r>
              <a:rPr lang="en-US" sz="2000" dirty="0" smtClean="0"/>
              <a:t>Type 1, III and elastic fibrils</a:t>
            </a:r>
          </a:p>
          <a:p>
            <a:pPr marL="742950" lvl="1" indent="-285750">
              <a:buFont typeface="Arial"/>
              <a:buChar char="•"/>
            </a:pPr>
            <a:r>
              <a:rPr lang="en-US" sz="2000" dirty="0" smtClean="0"/>
              <a:t>Lined by synovial cells to allow for gliding of tendon sheaths </a:t>
            </a:r>
          </a:p>
          <a:p>
            <a:pPr marL="742950" lvl="1" indent="-285750">
              <a:buFont typeface="Arial"/>
              <a:buChar char="•"/>
            </a:pPr>
            <a:r>
              <a:rPr lang="en-US" sz="2000" dirty="0" err="1" smtClean="0"/>
              <a:t>Paratenon</a:t>
            </a:r>
            <a:r>
              <a:rPr lang="en-US" sz="2000" dirty="0" smtClean="0"/>
              <a:t> functions to allow for free movement of the tendon on the surrounding tissue</a:t>
            </a:r>
          </a:p>
          <a:p>
            <a:pPr marL="285750" indent="-285750">
              <a:buFont typeface="Arial"/>
              <a:buChar char="•"/>
            </a:pPr>
            <a:r>
              <a:rPr lang="en-US" sz="2000" dirty="0" err="1" smtClean="0"/>
              <a:t>Epitenon</a:t>
            </a:r>
            <a:endParaRPr lang="en-US" sz="2000" dirty="0" smtClean="0"/>
          </a:p>
          <a:p>
            <a:pPr marL="742950" lvl="1" indent="-285750">
              <a:buFont typeface="Arial"/>
              <a:buChar char="•"/>
            </a:pPr>
            <a:r>
              <a:rPr lang="en-US" sz="2000" dirty="0" smtClean="0"/>
              <a:t>Collagen strands 8-10nm in thickness</a:t>
            </a:r>
          </a:p>
          <a:p>
            <a:pPr marL="742950" lvl="1" indent="-285750">
              <a:buFont typeface="Arial"/>
              <a:buChar char="•"/>
            </a:pPr>
            <a:r>
              <a:rPr lang="en-US" sz="2000" dirty="0" smtClean="0"/>
              <a:t>Longitudinal, Transverse and oblique pattern</a:t>
            </a:r>
          </a:p>
          <a:p>
            <a:pPr marL="285750" indent="-285750">
              <a:buFont typeface="Arial"/>
              <a:buChar char="•"/>
            </a:pPr>
            <a:r>
              <a:rPr lang="en-US" sz="2000" dirty="0" err="1" smtClean="0"/>
              <a:t>Endotendon</a:t>
            </a:r>
            <a:endParaRPr lang="en-US" sz="2000" dirty="0" smtClean="0"/>
          </a:p>
          <a:p>
            <a:pPr marL="742950" lvl="1" indent="-285750">
              <a:buFont typeface="Arial"/>
              <a:buChar char="•"/>
            </a:pPr>
            <a:r>
              <a:rPr lang="en-US" sz="2000" dirty="0" smtClean="0"/>
              <a:t>Invests tendon fibers and binds them together</a:t>
            </a:r>
          </a:p>
          <a:p>
            <a:pPr marL="742950" lvl="1" indent="-285750">
              <a:buFont typeface="Arial"/>
              <a:buChar char="•"/>
            </a:pPr>
            <a:r>
              <a:rPr lang="en-US" sz="2000" dirty="0" smtClean="0"/>
              <a:t>Carries blood vessels, nerves, lymphatic</a:t>
            </a:r>
          </a:p>
          <a:p>
            <a:pPr marL="742950" lvl="1" indent="-285750">
              <a:buFont typeface="Arial"/>
              <a:buChar char="•"/>
            </a:pPr>
            <a:r>
              <a:rPr lang="en-US" sz="2000" dirty="0" err="1" smtClean="0"/>
              <a:t>Criss-crross</a:t>
            </a:r>
            <a:r>
              <a:rPr lang="en-US" sz="2000" dirty="0" smtClean="0"/>
              <a:t> pattern of fibers</a:t>
            </a:r>
          </a:p>
          <a:p>
            <a:pPr marL="742950" lvl="1" indent="-285750">
              <a:buFont typeface="Arial"/>
              <a:buChar char="•"/>
            </a:pPr>
            <a:endParaRPr lang="en-US" dirty="0" smtClean="0"/>
          </a:p>
          <a:p>
            <a:pPr marL="742950" lvl="1" indent="-285750">
              <a:buFont typeface="Arial"/>
              <a:buChar char="•"/>
            </a:pPr>
            <a:endParaRPr lang="en-US" dirty="0" smtClean="0"/>
          </a:p>
          <a:p>
            <a:pPr marL="285750" indent="-285750">
              <a:buFont typeface="Arial"/>
              <a:buChar char="•"/>
            </a:pPr>
            <a:endParaRPr lang="en-US" dirty="0" smtClean="0"/>
          </a:p>
        </p:txBody>
      </p:sp>
      <p:pic>
        <p:nvPicPr>
          <p:cNvPr id="6" name="Picture 5" descr="Screen Shot 2019-09-07 at 8.56.17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5953" y="0"/>
            <a:ext cx="4745660" cy="6858000"/>
          </a:xfrm>
          <a:prstGeom prst="rect">
            <a:avLst/>
          </a:prstGeom>
        </p:spPr>
      </p:pic>
    </p:spTree>
    <p:extLst>
      <p:ext uri="{BB962C8B-B14F-4D97-AF65-F5344CB8AC3E}">
        <p14:creationId xmlns:p14="http://schemas.microsoft.com/office/powerpoint/2010/main" val="405315842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648" y="899160"/>
            <a:ext cx="2971800" cy="1097280"/>
          </a:xfrm>
        </p:spPr>
        <p:txBody>
          <a:bodyPr>
            <a:normAutofit/>
          </a:bodyPr>
          <a:lstStyle/>
          <a:p>
            <a:r>
              <a:rPr lang="en-US" dirty="0" smtClean="0"/>
              <a:t>Tendon Structure</a:t>
            </a:r>
            <a:endParaRPr lang="en-US" dirty="0"/>
          </a:p>
        </p:txBody>
      </p:sp>
      <p:pic>
        <p:nvPicPr>
          <p:cNvPr id="5" name="Content Placeholder 4" descr="Screen Shot 2019-09-06 at 10.46.46 AM.png"/>
          <p:cNvPicPr>
            <a:picLocks noGrp="1" noChangeAspect="1"/>
          </p:cNvPicPr>
          <p:nvPr>
            <p:ph idx="1"/>
          </p:nvPr>
        </p:nvPicPr>
        <p:blipFill>
          <a:blip r:embed="rId3">
            <a:extLst>
              <a:ext uri="{28A0092B-C50C-407E-A947-70E740481C1C}">
                <a14:useLocalDpi xmlns:a14="http://schemas.microsoft.com/office/drawing/2010/main" val="0"/>
              </a:ext>
            </a:extLst>
          </a:blip>
          <a:srcRect t="-31400" b="-31400"/>
          <a:stretch>
            <a:fillRect/>
          </a:stretch>
        </p:blipFill>
        <p:spPr/>
      </p:pic>
      <p:sp>
        <p:nvSpPr>
          <p:cNvPr id="4" name="Text Placeholder 3"/>
          <p:cNvSpPr>
            <a:spLocks noGrp="1"/>
          </p:cNvSpPr>
          <p:nvPr>
            <p:ph type="body" sz="half" idx="2"/>
          </p:nvPr>
        </p:nvSpPr>
        <p:spPr>
          <a:xfrm>
            <a:off x="612647" y="1996440"/>
            <a:ext cx="3244265" cy="3447630"/>
          </a:xfrm>
        </p:spPr>
        <p:txBody>
          <a:bodyPr>
            <a:normAutofit fontScale="62500" lnSpcReduction="20000"/>
          </a:bodyPr>
          <a:lstStyle/>
          <a:p>
            <a:pPr marL="285750" indent="-285750">
              <a:buFont typeface="Arial"/>
              <a:buChar char="•"/>
            </a:pPr>
            <a:r>
              <a:rPr lang="en-US" sz="2000" dirty="0" err="1" smtClean="0"/>
              <a:t>Paratenon</a:t>
            </a:r>
            <a:endParaRPr lang="en-US" sz="2000" dirty="0" smtClean="0"/>
          </a:p>
          <a:p>
            <a:pPr marL="742950" lvl="1" indent="-285750">
              <a:buFont typeface="Arial"/>
              <a:buChar char="•"/>
            </a:pPr>
            <a:r>
              <a:rPr lang="en-US" sz="2000" dirty="0" smtClean="0"/>
              <a:t>Type 1, III and elastic fibrils</a:t>
            </a:r>
          </a:p>
          <a:p>
            <a:pPr marL="742950" lvl="1" indent="-285750">
              <a:buFont typeface="Arial"/>
              <a:buChar char="•"/>
            </a:pPr>
            <a:r>
              <a:rPr lang="en-US" sz="2000" dirty="0" smtClean="0"/>
              <a:t>Lined by synovial cells to allow for gliding of tendon sheaths </a:t>
            </a:r>
          </a:p>
          <a:p>
            <a:pPr marL="742950" lvl="1" indent="-285750">
              <a:buFont typeface="Arial"/>
              <a:buChar char="•"/>
            </a:pPr>
            <a:r>
              <a:rPr lang="en-US" sz="2000" dirty="0" err="1" smtClean="0"/>
              <a:t>Paratenon</a:t>
            </a:r>
            <a:r>
              <a:rPr lang="en-US" sz="2000" dirty="0" smtClean="0"/>
              <a:t> functions to allow for free movement of the tendon on the surrounding tissue</a:t>
            </a:r>
          </a:p>
          <a:p>
            <a:pPr marL="285750" indent="-285750">
              <a:buFont typeface="Arial"/>
              <a:buChar char="•"/>
            </a:pPr>
            <a:r>
              <a:rPr lang="en-US" sz="2000" dirty="0" err="1" smtClean="0"/>
              <a:t>Epitenon</a:t>
            </a:r>
            <a:endParaRPr lang="en-US" sz="2000" dirty="0" smtClean="0"/>
          </a:p>
          <a:p>
            <a:pPr marL="742950" lvl="1" indent="-285750">
              <a:buFont typeface="Arial"/>
              <a:buChar char="•"/>
            </a:pPr>
            <a:r>
              <a:rPr lang="en-US" sz="2000" dirty="0" smtClean="0"/>
              <a:t>Collagen strands 8-10nm in thickness</a:t>
            </a:r>
          </a:p>
          <a:p>
            <a:pPr marL="742950" lvl="1" indent="-285750">
              <a:buFont typeface="Arial"/>
              <a:buChar char="•"/>
            </a:pPr>
            <a:r>
              <a:rPr lang="en-US" sz="2000" dirty="0" smtClean="0"/>
              <a:t>Longitudinal, Transverse and oblique pattern</a:t>
            </a:r>
          </a:p>
          <a:p>
            <a:pPr marL="285750" indent="-285750">
              <a:buFont typeface="Arial"/>
              <a:buChar char="•"/>
            </a:pPr>
            <a:r>
              <a:rPr lang="en-US" sz="2000" dirty="0" err="1" smtClean="0"/>
              <a:t>Endotendon</a:t>
            </a:r>
            <a:endParaRPr lang="en-US" sz="2000" dirty="0" smtClean="0"/>
          </a:p>
          <a:p>
            <a:pPr marL="742950" lvl="1" indent="-285750">
              <a:buFont typeface="Arial"/>
              <a:buChar char="•"/>
            </a:pPr>
            <a:r>
              <a:rPr lang="en-US" sz="2000" dirty="0" smtClean="0"/>
              <a:t>Invests tendon fibers and binds them together</a:t>
            </a:r>
          </a:p>
          <a:p>
            <a:pPr marL="742950" lvl="1" indent="-285750">
              <a:buFont typeface="Arial"/>
              <a:buChar char="•"/>
            </a:pPr>
            <a:r>
              <a:rPr lang="en-US" sz="2000" dirty="0" smtClean="0"/>
              <a:t>Carries blood vessels, nerves, lymphatic</a:t>
            </a:r>
          </a:p>
          <a:p>
            <a:pPr marL="742950" lvl="1" indent="-285750">
              <a:buFont typeface="Arial"/>
              <a:buChar char="•"/>
            </a:pPr>
            <a:r>
              <a:rPr lang="en-US" sz="2000" dirty="0" err="1" smtClean="0"/>
              <a:t>Criss-crross</a:t>
            </a:r>
            <a:r>
              <a:rPr lang="en-US" sz="2000" dirty="0" smtClean="0"/>
              <a:t> pattern of fibers</a:t>
            </a:r>
          </a:p>
          <a:p>
            <a:pPr marL="742950" lvl="1" indent="-285750">
              <a:buFont typeface="Arial"/>
              <a:buChar char="•"/>
            </a:pPr>
            <a:endParaRPr lang="en-US" dirty="0" smtClean="0"/>
          </a:p>
          <a:p>
            <a:pPr marL="742950" lvl="1" indent="-285750">
              <a:buFont typeface="Arial"/>
              <a:buChar char="•"/>
            </a:pPr>
            <a:endParaRPr lang="en-US" dirty="0" smtClean="0"/>
          </a:p>
          <a:p>
            <a:pPr marL="285750" indent="-285750">
              <a:buFont typeface="Arial"/>
              <a:buChar char="•"/>
            </a:pPr>
            <a:endParaRPr lang="en-US" dirty="0" smtClean="0"/>
          </a:p>
        </p:txBody>
      </p:sp>
      <p:pic>
        <p:nvPicPr>
          <p:cNvPr id="6" name="Picture 5" descr="Screen Shot 2019-09-07 at 8.56.17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5953" y="0"/>
            <a:ext cx="4745660" cy="6858000"/>
          </a:xfrm>
          <a:prstGeom prst="rect">
            <a:avLst/>
          </a:prstGeom>
        </p:spPr>
      </p:pic>
      <p:pic>
        <p:nvPicPr>
          <p:cNvPr id="2" name="Picture 1" descr="Screen Shot 2019-09-07 at 9.04.11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010" y="0"/>
            <a:ext cx="4760603" cy="6858000"/>
          </a:xfrm>
          <a:prstGeom prst="rect">
            <a:avLst/>
          </a:prstGeom>
        </p:spPr>
      </p:pic>
    </p:spTree>
    <p:extLst>
      <p:ext uri="{BB962C8B-B14F-4D97-AF65-F5344CB8AC3E}">
        <p14:creationId xmlns:p14="http://schemas.microsoft.com/office/powerpoint/2010/main" val="354934592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75572"/>
            <a:ext cx="2971800" cy="1097280"/>
          </a:xfrm>
        </p:spPr>
        <p:txBody>
          <a:bodyPr>
            <a:normAutofit/>
          </a:bodyPr>
          <a:lstStyle/>
          <a:p>
            <a:pPr algn="ctr"/>
            <a:r>
              <a:rPr lang="en-US" dirty="0" smtClean="0"/>
              <a:t>Internal Structure of tendons</a:t>
            </a:r>
            <a:endParaRPr lang="en-US" dirty="0"/>
          </a:p>
        </p:txBody>
      </p:sp>
      <p:sp>
        <p:nvSpPr>
          <p:cNvPr id="4" name="Text Placeholder 3"/>
          <p:cNvSpPr>
            <a:spLocks noGrp="1"/>
          </p:cNvSpPr>
          <p:nvPr>
            <p:ph type="body" sz="half" idx="2"/>
          </p:nvPr>
        </p:nvSpPr>
        <p:spPr>
          <a:xfrm>
            <a:off x="612648" y="1492719"/>
            <a:ext cx="2971800" cy="4222281"/>
          </a:xfrm>
        </p:spPr>
        <p:txBody>
          <a:bodyPr>
            <a:normAutofit lnSpcReduction="10000"/>
          </a:bodyPr>
          <a:lstStyle/>
          <a:p>
            <a:pPr marL="285750" indent="-285750">
              <a:buFont typeface="Arial"/>
              <a:buChar char="•"/>
            </a:pPr>
            <a:r>
              <a:rPr lang="en-US" dirty="0" smtClean="0"/>
              <a:t>Tendons consist of Collagen (Type 1 predominantly) 65-80%, Elastin 1-2% in a Proteoglycan matrix</a:t>
            </a:r>
          </a:p>
          <a:p>
            <a:pPr marL="285750" indent="-285750">
              <a:buFont typeface="Arial"/>
              <a:buChar char="•"/>
            </a:pPr>
            <a:r>
              <a:rPr lang="en-US" dirty="0" smtClean="0"/>
              <a:t>A bunch of collagen fibrils form a collagen fiber</a:t>
            </a:r>
          </a:p>
          <a:p>
            <a:pPr marL="285750" indent="-285750">
              <a:buFont typeface="Arial"/>
              <a:buChar char="•"/>
            </a:pPr>
            <a:r>
              <a:rPr lang="en-US" dirty="0" err="1" smtClean="0"/>
              <a:t>Subfasicle</a:t>
            </a:r>
            <a:r>
              <a:rPr lang="en-US" dirty="0" smtClean="0"/>
              <a:t>-&gt;</a:t>
            </a:r>
            <a:r>
              <a:rPr lang="en-US" dirty="0" err="1" smtClean="0"/>
              <a:t>Fasicle</a:t>
            </a:r>
            <a:r>
              <a:rPr lang="en-US" dirty="0" smtClean="0"/>
              <a:t>-&gt;Tertiary bundle/tendon</a:t>
            </a:r>
          </a:p>
          <a:p>
            <a:pPr marL="285750" indent="-285750">
              <a:buFont typeface="Arial"/>
              <a:buChar char="•"/>
            </a:pPr>
            <a:r>
              <a:rPr lang="en-US" dirty="0" smtClean="0"/>
              <a:t>Collagen fiber and fibril size and quantity depend on the tendon</a:t>
            </a:r>
          </a:p>
          <a:p>
            <a:pPr marL="285750" indent="-285750">
              <a:buFont typeface="Arial"/>
              <a:buChar char="•"/>
            </a:pPr>
            <a:r>
              <a:rPr lang="en-US" dirty="0" smtClean="0"/>
              <a:t>Elastic fibers are sparsely found in the human tendon </a:t>
            </a:r>
          </a:p>
          <a:p>
            <a:pPr marL="742950" lvl="1" indent="-285750">
              <a:buFont typeface="Arial"/>
              <a:buChar char="•"/>
            </a:pPr>
            <a:r>
              <a:rPr lang="en-US" dirty="0" smtClean="0"/>
              <a:t>?Recovery of wavy form of the fiber</a:t>
            </a:r>
          </a:p>
          <a:p>
            <a:pPr marL="285750" indent="-285750">
              <a:buFont typeface="Arial"/>
              <a:buChar char="•"/>
            </a:pPr>
            <a:r>
              <a:rPr lang="en-US" dirty="0"/>
              <a:t>Ground substance consists of </a:t>
            </a:r>
            <a:r>
              <a:rPr lang="en-US" dirty="0" err="1"/>
              <a:t>Glycosaminoglycans</a:t>
            </a:r>
            <a:r>
              <a:rPr lang="en-US" dirty="0"/>
              <a:t> (GAGS), Proteoglycans (PG), glycoproteins and small molecules</a:t>
            </a:r>
          </a:p>
          <a:p>
            <a:pPr marL="628650" lvl="1" indent="-171450">
              <a:buFont typeface="Arial"/>
              <a:buChar char="•"/>
            </a:pPr>
            <a:r>
              <a:rPr lang="en-US" dirty="0"/>
              <a:t>Allows for the resilience to compressive and shearing forces</a:t>
            </a:r>
          </a:p>
          <a:p>
            <a:endParaRPr lang="en-US" dirty="0" smtClean="0"/>
          </a:p>
          <a:p>
            <a:pPr marL="285750"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a:p>
        </p:txBody>
      </p:sp>
      <p:pic>
        <p:nvPicPr>
          <p:cNvPr id="7" name="Picture 6" descr="Screen Shot 2019-09-07 at 11.15.3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7462" y="716561"/>
            <a:ext cx="4814225" cy="2765962"/>
          </a:xfrm>
          <a:prstGeom prst="rect">
            <a:avLst/>
          </a:prstGeom>
        </p:spPr>
      </p:pic>
      <p:sp>
        <p:nvSpPr>
          <p:cNvPr id="8" name="Content Placeholder 7"/>
          <p:cNvSpPr>
            <a:spLocks noGrp="1"/>
          </p:cNvSpPr>
          <p:nvPr>
            <p:ph idx="1"/>
          </p:nvPr>
        </p:nvSpPr>
        <p:spPr/>
        <p:txBody>
          <a:bodyPr/>
          <a:lstStyle/>
          <a:p>
            <a:endParaRPr lang="en-US" dirty="0"/>
          </a:p>
        </p:txBody>
      </p:sp>
    </p:spTree>
    <p:extLst>
      <p:ext uri="{BB962C8B-B14F-4D97-AF65-F5344CB8AC3E}">
        <p14:creationId xmlns:p14="http://schemas.microsoft.com/office/powerpoint/2010/main" val="275376321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75572"/>
            <a:ext cx="2971800" cy="1097280"/>
          </a:xfrm>
        </p:spPr>
        <p:txBody>
          <a:bodyPr>
            <a:normAutofit/>
          </a:bodyPr>
          <a:lstStyle/>
          <a:p>
            <a:pPr algn="ctr"/>
            <a:r>
              <a:rPr lang="en-US" dirty="0" smtClean="0"/>
              <a:t>Internal Structure of tendons</a:t>
            </a:r>
            <a:endParaRPr lang="en-US" dirty="0"/>
          </a:p>
        </p:txBody>
      </p:sp>
      <p:sp>
        <p:nvSpPr>
          <p:cNvPr id="4" name="Text Placeholder 3"/>
          <p:cNvSpPr>
            <a:spLocks noGrp="1"/>
          </p:cNvSpPr>
          <p:nvPr>
            <p:ph type="body" sz="half" idx="2"/>
          </p:nvPr>
        </p:nvSpPr>
        <p:spPr>
          <a:xfrm>
            <a:off x="612648" y="1492719"/>
            <a:ext cx="2971800" cy="4222281"/>
          </a:xfrm>
        </p:spPr>
        <p:txBody>
          <a:bodyPr>
            <a:normAutofit lnSpcReduction="10000"/>
          </a:bodyPr>
          <a:lstStyle/>
          <a:p>
            <a:pPr marL="285750" indent="-285750">
              <a:buFont typeface="Arial"/>
              <a:buChar char="•"/>
            </a:pPr>
            <a:r>
              <a:rPr lang="en-US" dirty="0" smtClean="0"/>
              <a:t>Tendons consist of Collagen (Type 1 predominantly) 65-80%, Elastin 1-2% in a Proteoglycan matrix</a:t>
            </a:r>
          </a:p>
          <a:p>
            <a:pPr marL="285750" indent="-285750">
              <a:buFont typeface="Arial"/>
              <a:buChar char="•"/>
            </a:pPr>
            <a:r>
              <a:rPr lang="en-US" dirty="0" smtClean="0"/>
              <a:t>A bunch of collagen fibrils form a collagen fiber</a:t>
            </a:r>
          </a:p>
          <a:p>
            <a:pPr marL="285750" indent="-285750">
              <a:buFont typeface="Arial"/>
              <a:buChar char="•"/>
            </a:pPr>
            <a:r>
              <a:rPr lang="en-US" dirty="0" err="1" smtClean="0"/>
              <a:t>Subfasicle</a:t>
            </a:r>
            <a:r>
              <a:rPr lang="en-US" dirty="0" smtClean="0"/>
              <a:t>-&gt;</a:t>
            </a:r>
            <a:r>
              <a:rPr lang="en-US" dirty="0" err="1" smtClean="0"/>
              <a:t>Fasicle</a:t>
            </a:r>
            <a:r>
              <a:rPr lang="en-US" dirty="0" smtClean="0"/>
              <a:t>-&gt;Tertiary bundle/tendon</a:t>
            </a:r>
          </a:p>
          <a:p>
            <a:pPr marL="285750" indent="-285750">
              <a:buFont typeface="Arial"/>
              <a:buChar char="•"/>
            </a:pPr>
            <a:r>
              <a:rPr lang="en-US" dirty="0" smtClean="0"/>
              <a:t>Collagen fiber and fibril size and quantity depend on the tendon</a:t>
            </a:r>
          </a:p>
          <a:p>
            <a:pPr marL="285750" indent="-285750">
              <a:buFont typeface="Arial"/>
              <a:buChar char="•"/>
            </a:pPr>
            <a:r>
              <a:rPr lang="en-US" dirty="0" smtClean="0"/>
              <a:t>Elastic fibers are sparsely found in the human tendon </a:t>
            </a:r>
          </a:p>
          <a:p>
            <a:pPr marL="742950" lvl="1" indent="-285750">
              <a:buFont typeface="Arial"/>
              <a:buChar char="•"/>
            </a:pPr>
            <a:r>
              <a:rPr lang="en-US" dirty="0" smtClean="0"/>
              <a:t>?Recovery of wavy form of the fiber</a:t>
            </a:r>
          </a:p>
          <a:p>
            <a:pPr marL="285750" indent="-285750">
              <a:buFont typeface="Arial"/>
              <a:buChar char="•"/>
            </a:pPr>
            <a:r>
              <a:rPr lang="en-US" dirty="0"/>
              <a:t>Ground substance consists of </a:t>
            </a:r>
            <a:r>
              <a:rPr lang="en-US" dirty="0" err="1"/>
              <a:t>Glycosaminoglycans</a:t>
            </a:r>
            <a:r>
              <a:rPr lang="en-US" dirty="0"/>
              <a:t> (GAGS), Proteoglycans (PG), glycoproteins and small molecules</a:t>
            </a:r>
          </a:p>
          <a:p>
            <a:pPr marL="628650" lvl="1" indent="-171450">
              <a:buFont typeface="Arial"/>
              <a:buChar char="•"/>
            </a:pPr>
            <a:r>
              <a:rPr lang="en-US" dirty="0"/>
              <a:t>Allows for the resilience to compressive and shearing forces</a:t>
            </a:r>
          </a:p>
          <a:p>
            <a:endParaRPr lang="en-US" dirty="0" smtClean="0"/>
          </a:p>
          <a:p>
            <a:pPr marL="285750"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a:p>
        </p:txBody>
      </p:sp>
      <p:pic>
        <p:nvPicPr>
          <p:cNvPr id="7" name="Picture 6" descr="Screen Shot 2019-09-07 at 11.15.3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7462" y="716561"/>
            <a:ext cx="4814225" cy="2765962"/>
          </a:xfrm>
          <a:prstGeom prst="rect">
            <a:avLst/>
          </a:prstGeom>
        </p:spPr>
      </p:pic>
      <p:sp>
        <p:nvSpPr>
          <p:cNvPr id="8" name="Content Placeholder 7"/>
          <p:cNvSpPr>
            <a:spLocks noGrp="1"/>
          </p:cNvSpPr>
          <p:nvPr>
            <p:ph idx="1"/>
          </p:nvPr>
        </p:nvSpPr>
        <p:spPr/>
        <p:txBody>
          <a:bodyPr/>
          <a:lstStyle/>
          <a:p>
            <a:endParaRPr lang="en-US" dirty="0"/>
          </a:p>
        </p:txBody>
      </p:sp>
      <p:pic>
        <p:nvPicPr>
          <p:cNvPr id="6" name="Content Placeholder 5" descr="Screen Shot 2019-09-07 at 8.23.13 AM.png"/>
          <p:cNvPicPr>
            <a:picLocks noChangeAspect="1"/>
          </p:cNvPicPr>
          <p:nvPr/>
        </p:nvPicPr>
        <p:blipFill>
          <a:blip r:embed="rId4">
            <a:extLst>
              <a:ext uri="{28A0092B-C50C-407E-A947-70E740481C1C}">
                <a14:useLocalDpi xmlns:a14="http://schemas.microsoft.com/office/drawing/2010/main" val="0"/>
              </a:ext>
            </a:extLst>
          </a:blip>
          <a:srcRect t="-39791" b="-39791"/>
          <a:stretch>
            <a:fillRect/>
          </a:stretch>
        </p:blipFill>
        <p:spPr>
          <a:xfrm>
            <a:off x="3575050" y="-138113"/>
            <a:ext cx="5111750" cy="5853113"/>
          </a:xfrm>
          <a:prstGeom prst="rect">
            <a:avLst/>
          </a:prstGeom>
        </p:spPr>
      </p:pic>
    </p:spTree>
    <p:extLst>
      <p:ext uri="{BB962C8B-B14F-4D97-AF65-F5344CB8AC3E}">
        <p14:creationId xmlns:p14="http://schemas.microsoft.com/office/powerpoint/2010/main" val="31917576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75572"/>
            <a:ext cx="2971800" cy="1097280"/>
          </a:xfrm>
        </p:spPr>
        <p:txBody>
          <a:bodyPr>
            <a:normAutofit/>
          </a:bodyPr>
          <a:lstStyle/>
          <a:p>
            <a:pPr algn="ctr"/>
            <a:r>
              <a:rPr lang="en-US" dirty="0" smtClean="0"/>
              <a:t>Internal Structure of tendons</a:t>
            </a:r>
            <a:endParaRPr lang="en-US" dirty="0"/>
          </a:p>
        </p:txBody>
      </p:sp>
      <p:pic>
        <p:nvPicPr>
          <p:cNvPr id="6" name="Content Placeholder 5" descr="Screen Shot 2019-09-07 at 8.23.13 AM.png"/>
          <p:cNvPicPr>
            <a:picLocks noGrp="1" noChangeAspect="1"/>
          </p:cNvPicPr>
          <p:nvPr>
            <p:ph idx="1"/>
          </p:nvPr>
        </p:nvPicPr>
        <p:blipFill>
          <a:blip r:embed="rId3">
            <a:extLst>
              <a:ext uri="{28A0092B-C50C-407E-A947-70E740481C1C}">
                <a14:useLocalDpi xmlns:a14="http://schemas.microsoft.com/office/drawing/2010/main" val="0"/>
              </a:ext>
            </a:extLst>
          </a:blip>
          <a:srcRect t="-39791" b="-39791"/>
          <a:stretch>
            <a:fillRect/>
          </a:stretch>
        </p:blipFill>
        <p:spPr>
          <a:prstGeom prst="rect">
            <a:avLst/>
          </a:prstGeom>
        </p:spPr>
      </p:pic>
      <p:sp>
        <p:nvSpPr>
          <p:cNvPr id="4" name="Text Placeholder 3"/>
          <p:cNvSpPr>
            <a:spLocks noGrp="1"/>
          </p:cNvSpPr>
          <p:nvPr>
            <p:ph type="body" sz="half" idx="2"/>
          </p:nvPr>
        </p:nvSpPr>
        <p:spPr>
          <a:xfrm>
            <a:off x="612648" y="1492719"/>
            <a:ext cx="2971800" cy="4222281"/>
          </a:xfrm>
        </p:spPr>
        <p:txBody>
          <a:bodyPr>
            <a:normAutofit lnSpcReduction="10000"/>
          </a:bodyPr>
          <a:lstStyle/>
          <a:p>
            <a:pPr marL="285750" indent="-285750">
              <a:buFont typeface="Arial"/>
              <a:buChar char="•"/>
            </a:pPr>
            <a:r>
              <a:rPr lang="en-US" dirty="0" smtClean="0"/>
              <a:t>Tendons consist of Collagen (Type 1 predominantly) 65-80%, Elastin 1-2% in a Proteoglycan matrix</a:t>
            </a:r>
          </a:p>
          <a:p>
            <a:pPr marL="285750" indent="-285750">
              <a:buFont typeface="Arial"/>
              <a:buChar char="•"/>
            </a:pPr>
            <a:r>
              <a:rPr lang="en-US" dirty="0" smtClean="0"/>
              <a:t>A bunch of collagen fibrils form a collagen fiber</a:t>
            </a:r>
          </a:p>
          <a:p>
            <a:pPr marL="285750" indent="-285750">
              <a:buFont typeface="Arial"/>
              <a:buChar char="•"/>
            </a:pPr>
            <a:r>
              <a:rPr lang="en-US" dirty="0" err="1" smtClean="0"/>
              <a:t>Subfasicle</a:t>
            </a:r>
            <a:r>
              <a:rPr lang="en-US" dirty="0" smtClean="0"/>
              <a:t>-&gt;</a:t>
            </a:r>
            <a:r>
              <a:rPr lang="en-US" dirty="0" err="1" smtClean="0"/>
              <a:t>Fasicle</a:t>
            </a:r>
            <a:r>
              <a:rPr lang="en-US" dirty="0" smtClean="0"/>
              <a:t>-&gt;Tertiary bundle/tendon</a:t>
            </a:r>
          </a:p>
          <a:p>
            <a:pPr marL="285750" indent="-285750">
              <a:buFont typeface="Arial"/>
              <a:buChar char="•"/>
            </a:pPr>
            <a:r>
              <a:rPr lang="en-US" dirty="0" smtClean="0"/>
              <a:t>Collagen fiber and fibril size and quantity depend on the tendon</a:t>
            </a:r>
          </a:p>
          <a:p>
            <a:pPr marL="285750" indent="-285750">
              <a:buFont typeface="Arial"/>
              <a:buChar char="•"/>
            </a:pPr>
            <a:r>
              <a:rPr lang="en-US" dirty="0" smtClean="0"/>
              <a:t>Elastic fibers are sparsely found in the human tendon </a:t>
            </a:r>
          </a:p>
          <a:p>
            <a:pPr marL="742950" lvl="1" indent="-285750">
              <a:buFont typeface="Arial"/>
              <a:buChar char="•"/>
            </a:pPr>
            <a:r>
              <a:rPr lang="en-US" dirty="0" smtClean="0"/>
              <a:t>?Recovery of wavy form of the fiber</a:t>
            </a:r>
          </a:p>
          <a:p>
            <a:pPr marL="285750" indent="-285750">
              <a:buFont typeface="Arial"/>
              <a:buChar char="•"/>
            </a:pPr>
            <a:r>
              <a:rPr lang="en-US" dirty="0"/>
              <a:t>Ground substance consists of </a:t>
            </a:r>
            <a:r>
              <a:rPr lang="en-US" dirty="0" err="1"/>
              <a:t>Glycosaminoglycans</a:t>
            </a:r>
            <a:r>
              <a:rPr lang="en-US" dirty="0"/>
              <a:t> (GAGS), Proteoglycans (PG), glycoproteins and small molecules</a:t>
            </a:r>
          </a:p>
          <a:p>
            <a:pPr marL="628650" lvl="1" indent="-171450">
              <a:buFont typeface="Arial"/>
              <a:buChar char="•"/>
            </a:pPr>
            <a:r>
              <a:rPr lang="en-US" dirty="0"/>
              <a:t>Allows for the resilience to compressive and shearing forces</a:t>
            </a:r>
          </a:p>
          <a:p>
            <a:pPr marL="285750"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a:p>
        </p:txBody>
      </p:sp>
      <p:pic>
        <p:nvPicPr>
          <p:cNvPr id="7" name="Picture 6" descr="Screen Shot 2019-09-07 at 11.15.36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7462" y="716561"/>
            <a:ext cx="4814225" cy="2765962"/>
          </a:xfrm>
          <a:prstGeom prst="rect">
            <a:avLst/>
          </a:prstGeom>
        </p:spPr>
      </p:pic>
      <p:pic>
        <p:nvPicPr>
          <p:cNvPr id="3" name="Picture 2" descr="Screen Shot 2019-09-07 at 11.23.39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6438" y="952418"/>
            <a:ext cx="4897562" cy="4207116"/>
          </a:xfrm>
          <a:prstGeom prst="rect">
            <a:avLst/>
          </a:prstGeom>
        </p:spPr>
      </p:pic>
    </p:spTree>
    <p:extLst>
      <p:ext uri="{BB962C8B-B14F-4D97-AF65-F5344CB8AC3E}">
        <p14:creationId xmlns:p14="http://schemas.microsoft.com/office/powerpoint/2010/main" val="28562782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75572"/>
            <a:ext cx="2971800" cy="1097280"/>
          </a:xfrm>
        </p:spPr>
        <p:txBody>
          <a:bodyPr>
            <a:normAutofit/>
          </a:bodyPr>
          <a:lstStyle/>
          <a:p>
            <a:pPr algn="ctr"/>
            <a:r>
              <a:rPr lang="en-US" dirty="0" smtClean="0"/>
              <a:t>Internal Structure of tendons</a:t>
            </a:r>
            <a:endParaRPr lang="en-US" dirty="0"/>
          </a:p>
        </p:txBody>
      </p:sp>
      <p:pic>
        <p:nvPicPr>
          <p:cNvPr id="6" name="Content Placeholder 5" descr="Screen Shot 2019-09-07 at 8.23.13 AM.png"/>
          <p:cNvPicPr>
            <a:picLocks noGrp="1" noChangeAspect="1"/>
          </p:cNvPicPr>
          <p:nvPr>
            <p:ph idx="1"/>
          </p:nvPr>
        </p:nvPicPr>
        <p:blipFill>
          <a:blip r:embed="rId3">
            <a:extLst>
              <a:ext uri="{28A0092B-C50C-407E-A947-70E740481C1C}">
                <a14:useLocalDpi xmlns:a14="http://schemas.microsoft.com/office/drawing/2010/main" val="0"/>
              </a:ext>
            </a:extLst>
          </a:blip>
          <a:srcRect l="22158" r="22158"/>
          <a:stretch>
            <a:fillRect/>
          </a:stretch>
        </p:blipFill>
        <p:spPr>
          <a:prstGeom prst="rect">
            <a:avLst/>
          </a:prstGeom>
        </p:spPr>
      </p:pic>
      <p:sp>
        <p:nvSpPr>
          <p:cNvPr id="4" name="Text Placeholder 3"/>
          <p:cNvSpPr>
            <a:spLocks noGrp="1"/>
          </p:cNvSpPr>
          <p:nvPr>
            <p:ph type="body" sz="half" idx="2"/>
          </p:nvPr>
        </p:nvSpPr>
        <p:spPr>
          <a:xfrm>
            <a:off x="612648" y="1492719"/>
            <a:ext cx="2971800" cy="4222281"/>
          </a:xfrm>
        </p:spPr>
        <p:txBody>
          <a:bodyPr>
            <a:normAutofit lnSpcReduction="10000"/>
          </a:bodyPr>
          <a:lstStyle/>
          <a:p>
            <a:pPr marL="285750" indent="-285750">
              <a:buFont typeface="Arial"/>
              <a:buChar char="•"/>
            </a:pPr>
            <a:r>
              <a:rPr lang="en-US" dirty="0" smtClean="0"/>
              <a:t>Tendons consist of Collagen (Type 1 predominantly) 65-80%, Elastin 1-2% in a Proteoglycan matrix</a:t>
            </a:r>
          </a:p>
          <a:p>
            <a:pPr marL="285750" indent="-285750">
              <a:buFont typeface="Arial"/>
              <a:buChar char="•"/>
            </a:pPr>
            <a:r>
              <a:rPr lang="en-US" dirty="0" smtClean="0"/>
              <a:t>A bunch of collagen fibrils form a collagen fiber</a:t>
            </a:r>
          </a:p>
          <a:p>
            <a:pPr marL="285750" indent="-285750">
              <a:buFont typeface="Arial"/>
              <a:buChar char="•"/>
            </a:pPr>
            <a:r>
              <a:rPr lang="en-US" dirty="0" err="1" smtClean="0"/>
              <a:t>Subfasicle</a:t>
            </a:r>
            <a:r>
              <a:rPr lang="en-US" dirty="0" smtClean="0"/>
              <a:t>-&gt;</a:t>
            </a:r>
            <a:r>
              <a:rPr lang="en-US" dirty="0" err="1" smtClean="0"/>
              <a:t>Fasicle</a:t>
            </a:r>
            <a:r>
              <a:rPr lang="en-US" dirty="0" smtClean="0"/>
              <a:t>-&gt;Tertiary bundle/tendon</a:t>
            </a:r>
          </a:p>
          <a:p>
            <a:pPr marL="285750" indent="-285750">
              <a:buFont typeface="Arial"/>
              <a:buChar char="•"/>
            </a:pPr>
            <a:r>
              <a:rPr lang="en-US" dirty="0" smtClean="0"/>
              <a:t>Collagen fiber and fibril size and quantity depend on the tendon</a:t>
            </a:r>
          </a:p>
          <a:p>
            <a:pPr marL="285750" indent="-285750">
              <a:buFont typeface="Arial"/>
              <a:buChar char="•"/>
            </a:pPr>
            <a:r>
              <a:rPr lang="en-US" dirty="0" smtClean="0"/>
              <a:t>Elastic fibers are sparsely found in the human tendon </a:t>
            </a:r>
          </a:p>
          <a:p>
            <a:pPr marL="742950" lvl="1" indent="-285750">
              <a:buFont typeface="Arial"/>
              <a:buChar char="•"/>
            </a:pPr>
            <a:r>
              <a:rPr lang="en-US" dirty="0" smtClean="0"/>
              <a:t>?Recovery of wavy form of the fiber</a:t>
            </a:r>
          </a:p>
          <a:p>
            <a:pPr marL="285750" indent="-285750">
              <a:buFont typeface="Arial"/>
              <a:buChar char="•"/>
            </a:pPr>
            <a:r>
              <a:rPr lang="en-US" dirty="0"/>
              <a:t>Ground substance consists of </a:t>
            </a:r>
            <a:r>
              <a:rPr lang="en-US" dirty="0" err="1"/>
              <a:t>Glycosaminoglycans</a:t>
            </a:r>
            <a:r>
              <a:rPr lang="en-US" dirty="0"/>
              <a:t> (GAGS), Proteoglycans (PG), glycoproteins and small molecules</a:t>
            </a:r>
          </a:p>
          <a:p>
            <a:pPr marL="628650" lvl="1" indent="-171450">
              <a:buFont typeface="Arial"/>
              <a:buChar char="•"/>
            </a:pPr>
            <a:r>
              <a:rPr lang="en-US" dirty="0"/>
              <a:t>Allows for the resilience to compressive and shearing forces</a:t>
            </a:r>
          </a:p>
          <a:p>
            <a:pPr marL="285750"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a:p>
        </p:txBody>
      </p:sp>
      <p:pic>
        <p:nvPicPr>
          <p:cNvPr id="7" name="Picture 6" descr="Screen Shot 2019-09-07 at 11.15.36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7462" y="716561"/>
            <a:ext cx="4814225" cy="2765962"/>
          </a:xfrm>
          <a:prstGeom prst="rect">
            <a:avLst/>
          </a:prstGeom>
        </p:spPr>
      </p:pic>
      <p:pic>
        <p:nvPicPr>
          <p:cNvPr id="3" name="Picture 2" descr="Screen Shot 2019-09-07 at 11.23.39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6438" y="952418"/>
            <a:ext cx="4897562" cy="4207116"/>
          </a:xfrm>
          <a:prstGeom prst="rect">
            <a:avLst/>
          </a:prstGeom>
        </p:spPr>
      </p:pic>
      <p:pic>
        <p:nvPicPr>
          <p:cNvPr id="8" name="Picture 7" descr="Screen Shot 2019-09-07 at 11.48.55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648" y="784469"/>
            <a:ext cx="6568804" cy="5143879"/>
          </a:xfrm>
          <a:prstGeom prst="rect">
            <a:avLst/>
          </a:prstGeom>
        </p:spPr>
      </p:pic>
      <p:sp>
        <p:nvSpPr>
          <p:cNvPr id="5" name="TextBox 4"/>
          <p:cNvSpPr txBox="1"/>
          <p:nvPr/>
        </p:nvSpPr>
        <p:spPr>
          <a:xfrm>
            <a:off x="830029" y="5928348"/>
            <a:ext cx="7091046" cy="646331"/>
          </a:xfrm>
          <a:prstGeom prst="rect">
            <a:avLst/>
          </a:prstGeom>
          <a:noFill/>
        </p:spPr>
        <p:txBody>
          <a:bodyPr wrap="square" rtlCol="0">
            <a:spAutoFit/>
          </a:bodyPr>
          <a:lstStyle/>
          <a:p>
            <a:pPr algn="ctr"/>
            <a:r>
              <a:rPr lang="en-US" dirty="0" err="1"/>
              <a:t>Barfod</a:t>
            </a:r>
            <a:r>
              <a:rPr lang="en-US" dirty="0"/>
              <a:t>, </a:t>
            </a:r>
            <a:r>
              <a:rPr lang="en-US" dirty="0" err="1"/>
              <a:t>Kristoffer</a:t>
            </a:r>
            <a:r>
              <a:rPr lang="en-US" dirty="0"/>
              <a:t>. (2014). Achilles tendon rupture; Assessment of </a:t>
            </a:r>
            <a:r>
              <a:rPr lang="en-US" dirty="0" err="1"/>
              <a:t>nonoperative</a:t>
            </a:r>
            <a:r>
              <a:rPr lang="en-US" dirty="0"/>
              <a:t> treatment. Danish medical journal. 61. B4837. </a:t>
            </a:r>
          </a:p>
        </p:txBody>
      </p:sp>
    </p:spTree>
    <p:extLst>
      <p:ext uri="{BB962C8B-B14F-4D97-AF65-F5344CB8AC3E}">
        <p14:creationId xmlns:p14="http://schemas.microsoft.com/office/powerpoint/2010/main" val="38010327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Continuum of Tendon Pathology</a:t>
            </a:r>
            <a:endParaRPr lang="en-US" dirty="0"/>
          </a:p>
        </p:txBody>
      </p:sp>
      <p:pic>
        <p:nvPicPr>
          <p:cNvPr id="5" name="Content Placeholder 4" descr="Screen Shot 2019-09-07 at 11.52.10 AM.png"/>
          <p:cNvPicPr>
            <a:picLocks noGrp="1" noChangeAspect="1"/>
          </p:cNvPicPr>
          <p:nvPr>
            <p:ph idx="1"/>
          </p:nvPr>
        </p:nvPicPr>
        <p:blipFill>
          <a:blip r:embed="rId2">
            <a:extLst>
              <a:ext uri="{28A0092B-C50C-407E-A947-70E740481C1C}">
                <a14:useLocalDpi xmlns:a14="http://schemas.microsoft.com/office/drawing/2010/main" val="0"/>
              </a:ext>
            </a:extLst>
          </a:blip>
          <a:srcRect t="-65928" b="-65928"/>
          <a:stretch>
            <a:fillRect/>
          </a:stretch>
        </p:blipFill>
        <p:spPr/>
      </p:pic>
    </p:spTree>
    <p:extLst>
      <p:ext uri="{BB962C8B-B14F-4D97-AF65-F5344CB8AC3E}">
        <p14:creationId xmlns:p14="http://schemas.microsoft.com/office/powerpoint/2010/main" val="25095476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Continuum of Tendon Pathology</a:t>
            </a:r>
            <a:endParaRPr lang="en-US" dirty="0"/>
          </a:p>
        </p:txBody>
      </p:sp>
      <p:pic>
        <p:nvPicPr>
          <p:cNvPr id="5" name="Content Placeholder 4" descr="Screen Shot 2019-09-07 at 11.52.10 AM.png"/>
          <p:cNvPicPr>
            <a:picLocks noGrp="1" noChangeAspect="1"/>
          </p:cNvPicPr>
          <p:nvPr>
            <p:ph idx="1"/>
          </p:nvPr>
        </p:nvPicPr>
        <p:blipFill>
          <a:blip r:embed="rId2">
            <a:extLst>
              <a:ext uri="{28A0092B-C50C-407E-A947-70E740481C1C}">
                <a14:useLocalDpi xmlns:a14="http://schemas.microsoft.com/office/drawing/2010/main" val="0"/>
              </a:ext>
            </a:extLst>
          </a:blip>
          <a:srcRect t="-65928" b="-65928"/>
          <a:stretch>
            <a:fillRect/>
          </a:stretch>
        </p:blipFill>
        <p:spPr/>
      </p:pic>
      <p:pic>
        <p:nvPicPr>
          <p:cNvPr id="3" name="Picture 2" descr="Screen Shot 2019-09-07 at 11.53.1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263" y="0"/>
            <a:ext cx="5151450" cy="6858000"/>
          </a:xfrm>
          <a:prstGeom prst="rect">
            <a:avLst/>
          </a:prstGeom>
        </p:spPr>
      </p:pic>
    </p:spTree>
    <p:extLst>
      <p:ext uri="{BB962C8B-B14F-4D97-AF65-F5344CB8AC3E}">
        <p14:creationId xmlns:p14="http://schemas.microsoft.com/office/powerpoint/2010/main" val="11312461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model of tendon Pathology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Reactive </a:t>
            </a:r>
            <a:r>
              <a:rPr lang="en-US" dirty="0" err="1" smtClean="0"/>
              <a:t>Tendonopathy</a:t>
            </a:r>
            <a:endParaRPr lang="en-US" dirty="0" smtClean="0"/>
          </a:p>
          <a:p>
            <a:pPr lvl="1"/>
            <a:r>
              <a:rPr lang="en-US" dirty="0" smtClean="0"/>
              <a:t>Non-inflammatory adaption to compressive and tensile overload</a:t>
            </a:r>
          </a:p>
          <a:p>
            <a:pPr lvl="1"/>
            <a:r>
              <a:rPr lang="en-US" dirty="0" smtClean="0"/>
              <a:t>Can also be seen after a direct fall or trauma to the area</a:t>
            </a:r>
          </a:p>
          <a:p>
            <a:pPr lvl="1"/>
            <a:r>
              <a:rPr lang="en-US" dirty="0" smtClean="0"/>
              <a:t>Increased proteins with influx of water bound to PG </a:t>
            </a:r>
            <a:r>
              <a:rPr lang="mr-IN" dirty="0" smtClean="0"/>
              <a:t>–</a:t>
            </a:r>
            <a:r>
              <a:rPr lang="en-US" dirty="0" smtClean="0"/>
              <a:t> manifests as thickening of the tendon</a:t>
            </a:r>
          </a:p>
          <a:p>
            <a:pPr lvl="1"/>
            <a:r>
              <a:rPr lang="en-US" dirty="0" smtClean="0"/>
              <a:t>Collagen integrity is intact</a:t>
            </a:r>
          </a:p>
          <a:p>
            <a:pPr lvl="1"/>
            <a:r>
              <a:rPr lang="en-US" dirty="0" smtClean="0"/>
              <a:t>Study done by </a:t>
            </a:r>
            <a:r>
              <a:rPr lang="en-US" dirty="0" err="1" smtClean="0"/>
              <a:t>Fisker</a:t>
            </a:r>
            <a:r>
              <a:rPr lang="en-US" dirty="0" smtClean="0"/>
              <a:t> et al. 2017 on 34 healthy subjects</a:t>
            </a:r>
          </a:p>
          <a:p>
            <a:pPr lvl="2"/>
            <a:r>
              <a:rPr lang="en-US" dirty="0" smtClean="0"/>
              <a:t>Tendon changes in Achilles and Patella tendon within 90 seconds of a </a:t>
            </a:r>
            <a:r>
              <a:rPr lang="en-US" dirty="0" err="1" smtClean="0"/>
              <a:t>Crossfit</a:t>
            </a:r>
            <a:r>
              <a:rPr lang="en-US" dirty="0" smtClean="0"/>
              <a:t> workout</a:t>
            </a:r>
          </a:p>
          <a:p>
            <a:pPr lvl="1"/>
            <a:endParaRPr lang="en-US" dirty="0"/>
          </a:p>
        </p:txBody>
      </p:sp>
    </p:spTree>
    <p:extLst>
      <p:ext uri="{BB962C8B-B14F-4D97-AF65-F5344CB8AC3E}">
        <p14:creationId xmlns:p14="http://schemas.microsoft.com/office/powerpoint/2010/main" val="35307040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model of tendon Pathology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Reactive </a:t>
            </a:r>
            <a:r>
              <a:rPr lang="en-US" dirty="0" err="1" smtClean="0"/>
              <a:t>Tendonopathy</a:t>
            </a:r>
            <a:endParaRPr lang="en-US" dirty="0" smtClean="0"/>
          </a:p>
          <a:p>
            <a:pPr lvl="1"/>
            <a:r>
              <a:rPr lang="en-US" dirty="0" smtClean="0"/>
              <a:t>Non-inflammatory adaption to compressive and tensile overload</a:t>
            </a:r>
          </a:p>
          <a:p>
            <a:pPr lvl="1"/>
            <a:r>
              <a:rPr lang="en-US" dirty="0" smtClean="0"/>
              <a:t>Can also be seen after a direct fall or trauma to the area</a:t>
            </a:r>
          </a:p>
          <a:p>
            <a:pPr lvl="1"/>
            <a:r>
              <a:rPr lang="en-US" dirty="0" smtClean="0"/>
              <a:t>Increased proteins with influx of water bound to PG </a:t>
            </a:r>
            <a:r>
              <a:rPr lang="mr-IN" dirty="0" smtClean="0"/>
              <a:t>–</a:t>
            </a:r>
            <a:r>
              <a:rPr lang="en-US" dirty="0" smtClean="0"/>
              <a:t> manifests as thickening of the tendon</a:t>
            </a:r>
          </a:p>
          <a:p>
            <a:pPr lvl="1"/>
            <a:r>
              <a:rPr lang="en-US" dirty="0" smtClean="0"/>
              <a:t>Collagen integrity is intact</a:t>
            </a:r>
          </a:p>
          <a:p>
            <a:pPr lvl="1"/>
            <a:r>
              <a:rPr lang="en-US" dirty="0" smtClean="0"/>
              <a:t>Study done by </a:t>
            </a:r>
            <a:r>
              <a:rPr lang="en-US" dirty="0" err="1" smtClean="0"/>
              <a:t>Fisker</a:t>
            </a:r>
            <a:r>
              <a:rPr lang="en-US" dirty="0" smtClean="0"/>
              <a:t> et al. 2017</a:t>
            </a:r>
          </a:p>
          <a:p>
            <a:pPr lvl="2"/>
            <a:r>
              <a:rPr lang="en-US" dirty="0" smtClean="0"/>
              <a:t>Tendon changes in Achilles and Patella tendon within 90 seconds of a </a:t>
            </a:r>
            <a:r>
              <a:rPr lang="en-US" dirty="0" err="1" smtClean="0"/>
              <a:t>Crossfit</a:t>
            </a:r>
            <a:r>
              <a:rPr lang="en-US" dirty="0" smtClean="0"/>
              <a:t> workout</a:t>
            </a:r>
          </a:p>
          <a:p>
            <a:pPr lvl="1"/>
            <a:endParaRPr lang="en-US" dirty="0"/>
          </a:p>
        </p:txBody>
      </p:sp>
      <p:pic>
        <p:nvPicPr>
          <p:cNvPr id="4" name="Picture 3" descr="Screen Shot 2019-09-07 at 12.50.4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714910"/>
            <a:ext cx="8293100" cy="5295900"/>
          </a:xfrm>
          <a:prstGeom prst="rect">
            <a:avLst/>
          </a:prstGeom>
        </p:spPr>
      </p:pic>
    </p:spTree>
    <p:extLst>
      <p:ext uri="{BB962C8B-B14F-4D97-AF65-F5344CB8AC3E}">
        <p14:creationId xmlns:p14="http://schemas.microsoft.com/office/powerpoint/2010/main" val="10933034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model of tendon Pathology</a:t>
            </a:r>
          </a:p>
        </p:txBody>
      </p:sp>
      <p:sp>
        <p:nvSpPr>
          <p:cNvPr id="3" name="Content Placeholder 2"/>
          <p:cNvSpPr>
            <a:spLocks noGrp="1"/>
          </p:cNvSpPr>
          <p:nvPr>
            <p:ph idx="1"/>
          </p:nvPr>
        </p:nvSpPr>
        <p:spPr/>
        <p:txBody>
          <a:bodyPr/>
          <a:lstStyle/>
          <a:p>
            <a:r>
              <a:rPr lang="en-US" dirty="0" smtClean="0"/>
              <a:t>Tendon </a:t>
            </a:r>
            <a:r>
              <a:rPr lang="en-US" dirty="0" err="1" smtClean="0"/>
              <a:t>Dysrepair</a:t>
            </a:r>
            <a:endParaRPr lang="en-US" dirty="0" smtClean="0"/>
          </a:p>
          <a:p>
            <a:pPr lvl="1"/>
            <a:r>
              <a:rPr lang="en-US" dirty="0" smtClean="0"/>
              <a:t>Increased ground substance with increased number of cells</a:t>
            </a:r>
          </a:p>
          <a:p>
            <a:pPr lvl="1"/>
            <a:r>
              <a:rPr lang="en-US" dirty="0" smtClean="0"/>
              <a:t>Increased vascularity and neuronal ingrowth</a:t>
            </a:r>
          </a:p>
          <a:p>
            <a:pPr lvl="1"/>
            <a:r>
              <a:rPr lang="en-US" dirty="0" smtClean="0"/>
              <a:t>Difficult to distinguish clinically but often the chronicity in a young patient will lead one to this stage. </a:t>
            </a:r>
            <a:endParaRPr lang="en-US" dirty="0"/>
          </a:p>
          <a:p>
            <a:pPr lvl="1"/>
            <a:r>
              <a:rPr lang="en-US" dirty="0" smtClean="0"/>
              <a:t>Some reversibility is possible with load management and </a:t>
            </a:r>
            <a:r>
              <a:rPr lang="en-US" dirty="0" err="1" smtClean="0"/>
              <a:t>excercise</a:t>
            </a:r>
            <a:endParaRPr lang="en-US" dirty="0" smtClean="0"/>
          </a:p>
          <a:p>
            <a:pPr lvl="1"/>
            <a:endParaRPr lang="en-US" dirty="0"/>
          </a:p>
        </p:txBody>
      </p:sp>
    </p:spTree>
    <p:extLst>
      <p:ext uri="{BB962C8B-B14F-4D97-AF65-F5344CB8AC3E}">
        <p14:creationId xmlns:p14="http://schemas.microsoft.com/office/powerpoint/2010/main" val="323220506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model of tendon Pathology</a:t>
            </a:r>
          </a:p>
        </p:txBody>
      </p:sp>
      <p:sp>
        <p:nvSpPr>
          <p:cNvPr id="3" name="Content Placeholder 2"/>
          <p:cNvSpPr>
            <a:spLocks noGrp="1"/>
          </p:cNvSpPr>
          <p:nvPr>
            <p:ph idx="1"/>
          </p:nvPr>
        </p:nvSpPr>
        <p:spPr/>
        <p:txBody>
          <a:bodyPr/>
          <a:lstStyle/>
          <a:p>
            <a:r>
              <a:rPr lang="en-US" dirty="0" smtClean="0"/>
              <a:t>Tendon </a:t>
            </a:r>
            <a:r>
              <a:rPr lang="en-US" dirty="0" err="1" smtClean="0"/>
              <a:t>Dysrepair</a:t>
            </a:r>
            <a:endParaRPr lang="en-US" dirty="0" smtClean="0"/>
          </a:p>
          <a:p>
            <a:pPr lvl="1"/>
            <a:r>
              <a:rPr lang="en-US" dirty="0" smtClean="0"/>
              <a:t>Increased ground substance with increased number of cells</a:t>
            </a:r>
          </a:p>
          <a:p>
            <a:pPr lvl="1"/>
            <a:r>
              <a:rPr lang="en-US" dirty="0" smtClean="0"/>
              <a:t>Increased vascularity and neuronal ingrowth</a:t>
            </a:r>
          </a:p>
          <a:p>
            <a:pPr lvl="1"/>
            <a:r>
              <a:rPr lang="en-US" dirty="0" smtClean="0"/>
              <a:t>Difficult to distinguish clinically but often the chronicity in a young patient will lead one to this stage. </a:t>
            </a:r>
            <a:endParaRPr lang="en-US" dirty="0"/>
          </a:p>
          <a:p>
            <a:pPr lvl="1"/>
            <a:r>
              <a:rPr lang="en-US" dirty="0" smtClean="0"/>
              <a:t>Some reversibility is possible with load management and </a:t>
            </a:r>
            <a:r>
              <a:rPr lang="en-US" dirty="0" err="1" smtClean="0"/>
              <a:t>excercise</a:t>
            </a:r>
            <a:endParaRPr lang="en-US" dirty="0" smtClean="0"/>
          </a:p>
          <a:p>
            <a:pPr lvl="1"/>
            <a:endParaRPr lang="en-US" dirty="0"/>
          </a:p>
        </p:txBody>
      </p:sp>
      <p:pic>
        <p:nvPicPr>
          <p:cNvPr id="4" name="Picture 3" descr="Screen Shot 2019-09-07 at 1.02.4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483" y="2393476"/>
            <a:ext cx="6265639" cy="3422003"/>
          </a:xfrm>
          <a:prstGeom prst="rect">
            <a:avLst/>
          </a:prstGeom>
        </p:spPr>
      </p:pic>
      <p:sp>
        <p:nvSpPr>
          <p:cNvPr id="5" name="Rectangle 4"/>
          <p:cNvSpPr/>
          <p:nvPr/>
        </p:nvSpPr>
        <p:spPr>
          <a:xfrm>
            <a:off x="609600" y="5815479"/>
            <a:ext cx="7924800" cy="923330"/>
          </a:xfrm>
          <a:prstGeom prst="rect">
            <a:avLst/>
          </a:prstGeom>
        </p:spPr>
        <p:txBody>
          <a:bodyPr wrap="square">
            <a:spAutoFit/>
          </a:bodyPr>
          <a:lstStyle/>
          <a:p>
            <a:r>
              <a:rPr lang="en-US" dirty="0"/>
              <a:t>Cook JL, </a:t>
            </a:r>
            <a:r>
              <a:rPr lang="en-US" dirty="0" err="1"/>
              <a:t>Purdam</a:t>
            </a:r>
            <a:r>
              <a:rPr lang="en-US" dirty="0"/>
              <a:t> CR Is tendon pathology a continuum? A pathology model to explain the clinical presentation of load-induced </a:t>
            </a:r>
            <a:r>
              <a:rPr lang="en-US" dirty="0" err="1"/>
              <a:t>tendinopathy</a:t>
            </a:r>
            <a:r>
              <a:rPr lang="en-US" dirty="0"/>
              <a:t> British Journal of Sports Medicine 2009;43:409-416.</a:t>
            </a:r>
          </a:p>
        </p:txBody>
      </p:sp>
    </p:spTree>
    <p:extLst>
      <p:ext uri="{BB962C8B-B14F-4D97-AF65-F5344CB8AC3E}">
        <p14:creationId xmlns:p14="http://schemas.microsoft.com/office/powerpoint/2010/main" val="55698665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model of tendon Pathology</a:t>
            </a:r>
          </a:p>
        </p:txBody>
      </p:sp>
      <p:sp>
        <p:nvSpPr>
          <p:cNvPr id="3" name="Content Placeholder 2"/>
          <p:cNvSpPr>
            <a:spLocks noGrp="1"/>
          </p:cNvSpPr>
          <p:nvPr>
            <p:ph idx="1"/>
          </p:nvPr>
        </p:nvSpPr>
        <p:spPr/>
        <p:txBody>
          <a:bodyPr>
            <a:normAutofit fontScale="92500" lnSpcReduction="10000"/>
          </a:bodyPr>
          <a:lstStyle/>
          <a:p>
            <a:r>
              <a:rPr lang="en-US" dirty="0" smtClean="0"/>
              <a:t>Degenerative tendon</a:t>
            </a:r>
          </a:p>
          <a:p>
            <a:pPr lvl="1"/>
            <a:r>
              <a:rPr lang="en-US" dirty="0" smtClean="0"/>
              <a:t>Marked cell death and apoptosis with islands of </a:t>
            </a:r>
            <a:r>
              <a:rPr lang="en-US" dirty="0" err="1" smtClean="0"/>
              <a:t>accelularity</a:t>
            </a:r>
            <a:endParaRPr lang="en-US" dirty="0" smtClean="0"/>
          </a:p>
          <a:p>
            <a:pPr lvl="1"/>
            <a:r>
              <a:rPr lang="en-US" dirty="0" smtClean="0"/>
              <a:t>Disordered matrix, collagen and increased vascularity</a:t>
            </a:r>
          </a:p>
          <a:p>
            <a:pPr lvl="1"/>
            <a:r>
              <a:rPr lang="en-US" dirty="0" smtClean="0"/>
              <a:t>These are typical the older patients with focal thickening of tendons</a:t>
            </a:r>
          </a:p>
          <a:p>
            <a:pPr lvl="1"/>
            <a:r>
              <a:rPr lang="en-US" dirty="0" smtClean="0"/>
              <a:t>Can also be seen in high-level/elite athletes with chronic overuse</a:t>
            </a:r>
          </a:p>
          <a:p>
            <a:r>
              <a:rPr lang="en-US" dirty="0" smtClean="0"/>
              <a:t>High risk of rupture </a:t>
            </a:r>
            <a:r>
              <a:rPr lang="mr-IN" dirty="0" smtClean="0"/>
              <a:t>–</a:t>
            </a:r>
            <a:r>
              <a:rPr lang="en-US" dirty="0" smtClean="0"/>
              <a:t> 97% of ruptured tendons showed features of degeneration. (4)</a:t>
            </a:r>
            <a:endParaRPr lang="en-US" sz="800" dirty="0" smtClean="0"/>
          </a:p>
          <a:p>
            <a:endParaRPr lang="en-US" dirty="0" smtClean="0"/>
          </a:p>
          <a:p>
            <a:pPr lvl="1"/>
            <a:endParaRPr lang="en-US" dirty="0"/>
          </a:p>
        </p:txBody>
      </p:sp>
    </p:spTree>
    <p:extLst>
      <p:ext uri="{BB962C8B-B14F-4D97-AF65-F5344CB8AC3E}">
        <p14:creationId xmlns:p14="http://schemas.microsoft.com/office/powerpoint/2010/main" val="25402307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model of tendon Pathology</a:t>
            </a:r>
          </a:p>
        </p:txBody>
      </p:sp>
      <p:sp>
        <p:nvSpPr>
          <p:cNvPr id="3" name="Content Placeholder 2"/>
          <p:cNvSpPr>
            <a:spLocks noGrp="1"/>
          </p:cNvSpPr>
          <p:nvPr>
            <p:ph idx="1"/>
          </p:nvPr>
        </p:nvSpPr>
        <p:spPr>
          <a:xfrm>
            <a:off x="491103" y="1600200"/>
            <a:ext cx="8229600" cy="4525963"/>
          </a:xfrm>
        </p:spPr>
        <p:txBody>
          <a:bodyPr>
            <a:normAutofit fontScale="92500" lnSpcReduction="10000"/>
          </a:bodyPr>
          <a:lstStyle/>
          <a:p>
            <a:r>
              <a:rPr lang="en-US" dirty="0" smtClean="0"/>
              <a:t>Degenerative tendon</a:t>
            </a:r>
          </a:p>
          <a:p>
            <a:pPr lvl="1"/>
            <a:r>
              <a:rPr lang="en-US" dirty="0" smtClean="0"/>
              <a:t>Marked cell death and apoptosis with islands of </a:t>
            </a:r>
            <a:r>
              <a:rPr lang="en-US" dirty="0" err="1" smtClean="0"/>
              <a:t>accelularity</a:t>
            </a:r>
            <a:endParaRPr lang="en-US" dirty="0" smtClean="0"/>
          </a:p>
          <a:p>
            <a:pPr lvl="1"/>
            <a:r>
              <a:rPr lang="en-US" dirty="0" smtClean="0"/>
              <a:t>Disordered matrix, collagen and increased vascularity</a:t>
            </a:r>
          </a:p>
          <a:p>
            <a:pPr lvl="1"/>
            <a:r>
              <a:rPr lang="en-US" dirty="0" smtClean="0"/>
              <a:t>These are typical the older patients with focal thickening of tendons</a:t>
            </a:r>
          </a:p>
          <a:p>
            <a:pPr lvl="1"/>
            <a:r>
              <a:rPr lang="en-US" dirty="0" smtClean="0"/>
              <a:t>Can also be seen in high-level/elite athletes with chronic overuse</a:t>
            </a:r>
          </a:p>
          <a:p>
            <a:r>
              <a:rPr lang="en-US" dirty="0" smtClean="0"/>
              <a:t>High risk of rupture </a:t>
            </a:r>
            <a:r>
              <a:rPr lang="mr-IN" dirty="0" smtClean="0"/>
              <a:t>–</a:t>
            </a:r>
            <a:r>
              <a:rPr lang="en-US" dirty="0" smtClean="0"/>
              <a:t> 97% of ruptured tendons showed features of </a:t>
            </a:r>
            <a:r>
              <a:rPr lang="en-US" dirty="0" err="1" smtClean="0"/>
              <a:t>degenration</a:t>
            </a:r>
            <a:r>
              <a:rPr lang="en-US" dirty="0" smtClean="0"/>
              <a:t>. (4)</a:t>
            </a:r>
          </a:p>
          <a:p>
            <a:pPr lvl="1"/>
            <a:endParaRPr lang="en-US" dirty="0"/>
          </a:p>
        </p:txBody>
      </p:sp>
      <p:pic>
        <p:nvPicPr>
          <p:cNvPr id="4" name="Picture 3" descr="Screen Shot 2019-09-07 at 1.02.5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86" y="2264594"/>
            <a:ext cx="6612758" cy="3683272"/>
          </a:xfrm>
          <a:prstGeom prst="rect">
            <a:avLst/>
          </a:prstGeom>
        </p:spPr>
      </p:pic>
      <p:sp>
        <p:nvSpPr>
          <p:cNvPr id="5" name="Rectangle 4"/>
          <p:cNvSpPr/>
          <p:nvPr/>
        </p:nvSpPr>
        <p:spPr>
          <a:xfrm>
            <a:off x="607771" y="5947866"/>
            <a:ext cx="7924800" cy="923330"/>
          </a:xfrm>
          <a:prstGeom prst="rect">
            <a:avLst/>
          </a:prstGeom>
        </p:spPr>
        <p:txBody>
          <a:bodyPr wrap="square">
            <a:spAutoFit/>
          </a:bodyPr>
          <a:lstStyle/>
          <a:p>
            <a:r>
              <a:rPr lang="en-US" dirty="0"/>
              <a:t>Cook JL, </a:t>
            </a:r>
            <a:r>
              <a:rPr lang="en-US" dirty="0" err="1"/>
              <a:t>Purdam</a:t>
            </a:r>
            <a:r>
              <a:rPr lang="en-US" dirty="0"/>
              <a:t> CR Is tendon pathology a continuum? A pathology model to explain the clinical presentation of load-induced </a:t>
            </a:r>
            <a:r>
              <a:rPr lang="en-US" dirty="0" err="1"/>
              <a:t>tendinopathy</a:t>
            </a:r>
            <a:r>
              <a:rPr lang="en-US" dirty="0"/>
              <a:t> British Journal of Sports Medicine 2009;43:409-416.</a:t>
            </a:r>
          </a:p>
        </p:txBody>
      </p:sp>
    </p:spTree>
    <p:extLst>
      <p:ext uri="{BB962C8B-B14F-4D97-AF65-F5344CB8AC3E}">
        <p14:creationId xmlns:p14="http://schemas.microsoft.com/office/powerpoint/2010/main" val="29651719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do we then guide treatment?</a:t>
            </a:r>
            <a:endParaRPr lang="en-US" dirty="0"/>
          </a:p>
        </p:txBody>
      </p:sp>
      <p:sp>
        <p:nvSpPr>
          <p:cNvPr id="3" name="Content Placeholder 2"/>
          <p:cNvSpPr>
            <a:spLocks noGrp="1"/>
          </p:cNvSpPr>
          <p:nvPr>
            <p:ph idx="1"/>
          </p:nvPr>
        </p:nvSpPr>
        <p:spPr/>
        <p:txBody>
          <a:bodyPr/>
          <a:lstStyle/>
          <a:p>
            <a:endParaRPr lang="en-US" dirty="0"/>
          </a:p>
        </p:txBody>
      </p:sp>
      <p:sp>
        <p:nvSpPr>
          <p:cNvPr id="5" name="Oval 4"/>
          <p:cNvSpPr/>
          <p:nvPr/>
        </p:nvSpPr>
        <p:spPr>
          <a:xfrm>
            <a:off x="4397822" y="2034177"/>
            <a:ext cx="3736777" cy="3492201"/>
          </a:xfrm>
          <a:prstGeom prst="ellipse">
            <a:avLst/>
          </a:prstGeom>
          <a:solidFill>
            <a:srgbClr val="9D7B41">
              <a:alpha val="7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Oval 3"/>
          <p:cNvSpPr/>
          <p:nvPr/>
        </p:nvSpPr>
        <p:spPr>
          <a:xfrm>
            <a:off x="729051" y="2034177"/>
            <a:ext cx="3586459" cy="3492201"/>
          </a:xfrm>
          <a:prstGeom prst="ellipse">
            <a:avLst/>
          </a:prstGeom>
          <a:solidFill>
            <a:srgbClr val="9D7B41">
              <a:alpha val="77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TextBox 5"/>
          <p:cNvSpPr txBox="1"/>
          <p:nvPr/>
        </p:nvSpPr>
        <p:spPr>
          <a:xfrm>
            <a:off x="1646243" y="2680881"/>
            <a:ext cx="2375294" cy="369332"/>
          </a:xfrm>
          <a:prstGeom prst="rect">
            <a:avLst/>
          </a:prstGeom>
          <a:noFill/>
        </p:spPr>
        <p:txBody>
          <a:bodyPr wrap="square" rtlCol="0">
            <a:spAutoFit/>
          </a:bodyPr>
          <a:lstStyle/>
          <a:p>
            <a:endParaRPr lang="en-US" dirty="0"/>
          </a:p>
        </p:txBody>
      </p:sp>
      <p:sp>
        <p:nvSpPr>
          <p:cNvPr id="7" name="TextBox 6"/>
          <p:cNvSpPr txBox="1"/>
          <p:nvPr/>
        </p:nvSpPr>
        <p:spPr>
          <a:xfrm>
            <a:off x="1505136" y="2680881"/>
            <a:ext cx="2375294" cy="1477328"/>
          </a:xfrm>
          <a:prstGeom prst="rect">
            <a:avLst/>
          </a:prstGeom>
          <a:noFill/>
        </p:spPr>
        <p:txBody>
          <a:bodyPr wrap="square" rtlCol="0">
            <a:spAutoFit/>
          </a:bodyPr>
          <a:lstStyle/>
          <a:p>
            <a:r>
              <a:rPr lang="en-US" dirty="0" smtClean="0"/>
              <a:t>Reactive </a:t>
            </a:r>
            <a:r>
              <a:rPr lang="en-US" dirty="0" err="1" smtClean="0"/>
              <a:t>Tendonopathy</a:t>
            </a:r>
            <a:endParaRPr lang="en-US" dirty="0" smtClean="0"/>
          </a:p>
          <a:p>
            <a:pPr marL="285750" indent="-285750">
              <a:buFont typeface="Arial"/>
              <a:buChar char="•"/>
            </a:pPr>
            <a:r>
              <a:rPr lang="en-US" dirty="0" smtClean="0"/>
              <a:t>Young athlete</a:t>
            </a:r>
          </a:p>
          <a:p>
            <a:pPr marL="285750" indent="-285750">
              <a:buFont typeface="Arial"/>
              <a:buChar char="•"/>
            </a:pPr>
            <a:r>
              <a:rPr lang="en-US" dirty="0" smtClean="0"/>
              <a:t>Acute Overload</a:t>
            </a:r>
          </a:p>
          <a:p>
            <a:pPr marL="285750" indent="-285750">
              <a:buFont typeface="Arial"/>
              <a:buChar char="•"/>
            </a:pPr>
            <a:r>
              <a:rPr lang="en-US" dirty="0" smtClean="0"/>
              <a:t>Fusiform swelling</a:t>
            </a:r>
          </a:p>
          <a:p>
            <a:pPr marL="285750" indent="-285750">
              <a:buFont typeface="Arial"/>
              <a:buChar char="•"/>
            </a:pPr>
            <a:endParaRPr lang="en-US" dirty="0"/>
          </a:p>
        </p:txBody>
      </p:sp>
      <p:sp>
        <p:nvSpPr>
          <p:cNvPr id="8" name="TextBox 7"/>
          <p:cNvSpPr txBox="1"/>
          <p:nvPr/>
        </p:nvSpPr>
        <p:spPr>
          <a:xfrm>
            <a:off x="5185667" y="2680881"/>
            <a:ext cx="2375294" cy="1477328"/>
          </a:xfrm>
          <a:prstGeom prst="rect">
            <a:avLst/>
          </a:prstGeom>
          <a:noFill/>
        </p:spPr>
        <p:txBody>
          <a:bodyPr wrap="square" rtlCol="0">
            <a:spAutoFit/>
          </a:bodyPr>
          <a:lstStyle/>
          <a:p>
            <a:r>
              <a:rPr lang="en-US" dirty="0" smtClean="0"/>
              <a:t>Degenerative</a:t>
            </a:r>
          </a:p>
          <a:p>
            <a:pPr marL="285750" indent="-285750">
              <a:buFont typeface="Arial"/>
              <a:buChar char="•"/>
            </a:pPr>
            <a:r>
              <a:rPr lang="en-US" dirty="0" smtClean="0"/>
              <a:t>Older athlete</a:t>
            </a:r>
          </a:p>
          <a:p>
            <a:pPr marL="285750" indent="-285750">
              <a:buFont typeface="Arial"/>
              <a:buChar char="•"/>
            </a:pPr>
            <a:r>
              <a:rPr lang="en-US" dirty="0" smtClean="0"/>
              <a:t>Nodular swelling</a:t>
            </a:r>
          </a:p>
          <a:p>
            <a:endParaRPr lang="en-US" dirty="0" smtClean="0"/>
          </a:p>
          <a:p>
            <a:pPr marL="285750" indent="-285750">
              <a:buFont typeface="Arial"/>
              <a:buChar char="•"/>
            </a:pPr>
            <a:endParaRPr lang="en-US" dirty="0"/>
          </a:p>
        </p:txBody>
      </p:sp>
    </p:spTree>
    <p:extLst>
      <p:ext uri="{BB962C8B-B14F-4D97-AF65-F5344CB8AC3E}">
        <p14:creationId xmlns:p14="http://schemas.microsoft.com/office/powerpoint/2010/main" val="402680913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Patella </a:t>
            </a:r>
            <a:r>
              <a:rPr lang="en-US" dirty="0" err="1" smtClean="0"/>
              <a:t>Tendonopathy</a:t>
            </a:r>
            <a:endParaRPr lang="en-US" dirty="0"/>
          </a:p>
        </p:txBody>
      </p:sp>
      <p:sp>
        <p:nvSpPr>
          <p:cNvPr id="3" name="Content Placeholder 2"/>
          <p:cNvSpPr>
            <a:spLocks noGrp="1"/>
          </p:cNvSpPr>
          <p:nvPr>
            <p:ph idx="1"/>
          </p:nvPr>
        </p:nvSpPr>
        <p:spPr/>
        <p:txBody>
          <a:bodyPr>
            <a:normAutofit fontScale="92500"/>
          </a:bodyPr>
          <a:lstStyle/>
          <a:p>
            <a:r>
              <a:rPr lang="en-US" dirty="0" smtClean="0"/>
              <a:t>Load related pain at the inferior pole of the patella</a:t>
            </a:r>
          </a:p>
          <a:p>
            <a:pPr lvl="1"/>
            <a:r>
              <a:rPr lang="en-US" dirty="0" smtClean="0"/>
              <a:t>Increased activity of the knee extensors with activities that store and release energy in the tendon e.g. tennis, football, hockey, athletic jump events</a:t>
            </a:r>
          </a:p>
          <a:p>
            <a:pPr lvl="1"/>
            <a:r>
              <a:rPr lang="en-US" dirty="0" smtClean="0"/>
              <a:t>Repetition and inadequate rest are the risk factors for development</a:t>
            </a:r>
          </a:p>
          <a:p>
            <a:pPr lvl="1"/>
            <a:r>
              <a:rPr lang="en-US" dirty="0" smtClean="0"/>
              <a:t>Pain rarely occurs in the resting state (8)</a:t>
            </a:r>
          </a:p>
          <a:p>
            <a:pPr lvl="1"/>
            <a:r>
              <a:rPr lang="en-US" dirty="0" smtClean="0"/>
              <a:t>Dose dependent pain with loading of the tendon is the hallmark of patella </a:t>
            </a:r>
            <a:r>
              <a:rPr lang="en-US" dirty="0" err="1" smtClean="0"/>
              <a:t>tendonopathy</a:t>
            </a:r>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377124110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Assessment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Location of pain</a:t>
            </a:r>
          </a:p>
          <a:p>
            <a:pPr marL="514350" indent="-514350">
              <a:buFont typeface="+mj-lt"/>
              <a:buAutoNum type="arabicPeriod"/>
            </a:pPr>
            <a:r>
              <a:rPr lang="en-US" dirty="0" smtClean="0"/>
              <a:t>Nature of pain</a:t>
            </a:r>
          </a:p>
          <a:p>
            <a:pPr marL="514350" indent="-514350">
              <a:buFont typeface="+mj-lt"/>
              <a:buAutoNum type="arabicPeriod"/>
            </a:pPr>
            <a:r>
              <a:rPr lang="en-US" dirty="0" smtClean="0"/>
              <a:t>Biomechanical assessment</a:t>
            </a:r>
            <a:endParaRPr lang="en-US" dirty="0"/>
          </a:p>
        </p:txBody>
      </p:sp>
    </p:spTree>
    <p:extLst>
      <p:ext uri="{BB962C8B-B14F-4D97-AF65-F5344CB8AC3E}">
        <p14:creationId xmlns:p14="http://schemas.microsoft.com/office/powerpoint/2010/main" val="255570697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Diagnosis</a:t>
            </a:r>
            <a:endParaRPr lang="en-US" dirty="0"/>
          </a:p>
        </p:txBody>
      </p:sp>
      <p:sp>
        <p:nvSpPr>
          <p:cNvPr id="3" name="Content Placeholder 2"/>
          <p:cNvSpPr>
            <a:spLocks noGrp="1"/>
          </p:cNvSpPr>
          <p:nvPr>
            <p:ph idx="1"/>
          </p:nvPr>
        </p:nvSpPr>
        <p:spPr/>
        <p:txBody>
          <a:bodyPr/>
          <a:lstStyle/>
          <a:p>
            <a:r>
              <a:rPr lang="en-US" dirty="0" smtClean="0"/>
              <a:t>Quadriceps </a:t>
            </a:r>
            <a:r>
              <a:rPr lang="en-US" dirty="0" err="1" smtClean="0"/>
              <a:t>tendonopathy</a:t>
            </a:r>
            <a:endParaRPr lang="en-US" dirty="0" smtClean="0"/>
          </a:p>
          <a:p>
            <a:r>
              <a:rPr lang="en-US" dirty="0" smtClean="0"/>
              <a:t>Distal </a:t>
            </a:r>
            <a:r>
              <a:rPr lang="en-US" dirty="0" err="1" smtClean="0"/>
              <a:t>insertional</a:t>
            </a:r>
            <a:r>
              <a:rPr lang="en-US" dirty="0" smtClean="0"/>
              <a:t> </a:t>
            </a:r>
            <a:r>
              <a:rPr lang="en-US" dirty="0" err="1" smtClean="0"/>
              <a:t>tendonopathy</a:t>
            </a:r>
            <a:endParaRPr lang="en-US" dirty="0" smtClean="0"/>
          </a:p>
          <a:p>
            <a:r>
              <a:rPr lang="en-US" dirty="0" err="1" smtClean="0"/>
              <a:t>Patelofemoral</a:t>
            </a:r>
            <a:r>
              <a:rPr lang="en-US" dirty="0" smtClean="0"/>
              <a:t> pain</a:t>
            </a:r>
          </a:p>
          <a:p>
            <a:r>
              <a:rPr lang="en-US" dirty="0" err="1" smtClean="0"/>
              <a:t>Hoffas</a:t>
            </a:r>
            <a:r>
              <a:rPr lang="en-US" dirty="0" smtClean="0"/>
              <a:t> fat pad impingement</a:t>
            </a:r>
          </a:p>
          <a:p>
            <a:r>
              <a:rPr lang="en-US" dirty="0" err="1" smtClean="0"/>
              <a:t>Plica</a:t>
            </a:r>
            <a:r>
              <a:rPr lang="en-US" dirty="0" smtClean="0"/>
              <a:t> lesions</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71669410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Diagnosis</a:t>
            </a:r>
            <a:endParaRPr lang="en-US" dirty="0"/>
          </a:p>
        </p:txBody>
      </p:sp>
      <p:sp>
        <p:nvSpPr>
          <p:cNvPr id="3" name="Content Placeholder 2"/>
          <p:cNvSpPr>
            <a:spLocks noGrp="1"/>
          </p:cNvSpPr>
          <p:nvPr>
            <p:ph idx="1"/>
          </p:nvPr>
        </p:nvSpPr>
        <p:spPr/>
        <p:txBody>
          <a:bodyPr/>
          <a:lstStyle/>
          <a:p>
            <a:r>
              <a:rPr lang="en-US" dirty="0" smtClean="0"/>
              <a:t>Quadriceps </a:t>
            </a:r>
            <a:r>
              <a:rPr lang="en-US" dirty="0" err="1" smtClean="0"/>
              <a:t>tendonopathy</a:t>
            </a:r>
            <a:endParaRPr lang="en-US" dirty="0" smtClean="0"/>
          </a:p>
          <a:p>
            <a:r>
              <a:rPr lang="en-US" dirty="0" smtClean="0"/>
              <a:t>Distal </a:t>
            </a:r>
            <a:r>
              <a:rPr lang="en-US" dirty="0" err="1" smtClean="0"/>
              <a:t>insertional</a:t>
            </a:r>
            <a:r>
              <a:rPr lang="en-US" dirty="0" smtClean="0"/>
              <a:t> </a:t>
            </a:r>
            <a:r>
              <a:rPr lang="en-US" dirty="0" err="1" smtClean="0"/>
              <a:t>tendonopathy</a:t>
            </a:r>
            <a:endParaRPr lang="en-US" dirty="0" smtClean="0"/>
          </a:p>
          <a:p>
            <a:r>
              <a:rPr lang="en-US" dirty="0" err="1" smtClean="0"/>
              <a:t>Patelofemoral</a:t>
            </a:r>
            <a:r>
              <a:rPr lang="en-US" dirty="0" smtClean="0"/>
              <a:t> pain</a:t>
            </a:r>
          </a:p>
          <a:p>
            <a:r>
              <a:rPr lang="en-US" dirty="0" err="1" smtClean="0"/>
              <a:t>Hoffas</a:t>
            </a:r>
            <a:r>
              <a:rPr lang="en-US" dirty="0" smtClean="0"/>
              <a:t> fat pad impingement</a:t>
            </a:r>
          </a:p>
          <a:p>
            <a:r>
              <a:rPr lang="en-US" dirty="0" err="1" smtClean="0"/>
              <a:t>Plica</a:t>
            </a:r>
            <a:r>
              <a:rPr lang="en-US" dirty="0" smtClean="0"/>
              <a:t> lesions</a:t>
            </a:r>
          </a:p>
          <a:p>
            <a:pPr marL="0" indent="0">
              <a:buNone/>
            </a:pPr>
            <a:endParaRPr lang="en-US" dirty="0" smtClean="0"/>
          </a:p>
        </p:txBody>
      </p:sp>
      <p:pic>
        <p:nvPicPr>
          <p:cNvPr id="4" name="Picture 3" descr="figure3.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8085" y="452930"/>
            <a:ext cx="4890308" cy="5920156"/>
          </a:xfrm>
          <a:prstGeom prst="rect">
            <a:avLst/>
          </a:prstGeom>
        </p:spPr>
      </p:pic>
      <p:sp>
        <p:nvSpPr>
          <p:cNvPr id="5" name="Rectangle 4"/>
          <p:cNvSpPr/>
          <p:nvPr/>
        </p:nvSpPr>
        <p:spPr>
          <a:xfrm>
            <a:off x="457200" y="6211669"/>
            <a:ext cx="8550102" cy="646331"/>
          </a:xfrm>
          <a:prstGeom prst="rect">
            <a:avLst/>
          </a:prstGeom>
        </p:spPr>
        <p:txBody>
          <a:bodyPr wrap="square">
            <a:spAutoFit/>
          </a:bodyPr>
          <a:lstStyle/>
          <a:p>
            <a:r>
              <a:rPr lang="en-US" dirty="0" err="1"/>
              <a:t>Hoehmann</a:t>
            </a:r>
            <a:r>
              <a:rPr lang="en-US" dirty="0"/>
              <a:t> CL. </a:t>
            </a:r>
            <a:r>
              <a:rPr lang="en-US" dirty="0" err="1"/>
              <a:t>Plica</a:t>
            </a:r>
            <a:r>
              <a:rPr lang="en-US" dirty="0"/>
              <a:t> syndrome and its embryological origins. </a:t>
            </a:r>
            <a:r>
              <a:rPr lang="en-US" dirty="0" err="1"/>
              <a:t>Edorium</a:t>
            </a:r>
            <a:r>
              <a:rPr lang="en-US" dirty="0"/>
              <a:t> J </a:t>
            </a:r>
            <a:r>
              <a:rPr lang="en-US" dirty="0" err="1"/>
              <a:t>Orthop</a:t>
            </a:r>
            <a:r>
              <a:rPr lang="en-US" dirty="0"/>
              <a:t> 2017;3:1–12</a:t>
            </a:r>
            <a:r>
              <a:rPr lang="en-US" dirty="0" smtClean="0"/>
              <a:t>.</a:t>
            </a:r>
            <a:endParaRPr lang="en-US" dirty="0"/>
          </a:p>
        </p:txBody>
      </p:sp>
    </p:spTree>
    <p:extLst>
      <p:ext uri="{BB962C8B-B14F-4D97-AF65-F5344CB8AC3E}">
        <p14:creationId xmlns:p14="http://schemas.microsoft.com/office/powerpoint/2010/main" val="292865748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Diagnosis</a:t>
            </a:r>
            <a:endParaRPr lang="en-US" dirty="0"/>
          </a:p>
        </p:txBody>
      </p:sp>
      <p:sp>
        <p:nvSpPr>
          <p:cNvPr id="3" name="Content Placeholder 2"/>
          <p:cNvSpPr>
            <a:spLocks noGrp="1"/>
          </p:cNvSpPr>
          <p:nvPr>
            <p:ph idx="1"/>
          </p:nvPr>
        </p:nvSpPr>
        <p:spPr/>
        <p:txBody>
          <a:bodyPr>
            <a:normAutofit lnSpcReduction="10000"/>
          </a:bodyPr>
          <a:lstStyle/>
          <a:p>
            <a:r>
              <a:rPr lang="en-US" dirty="0" smtClean="0"/>
              <a:t>Quadriceps </a:t>
            </a:r>
            <a:r>
              <a:rPr lang="en-US" dirty="0" err="1" smtClean="0"/>
              <a:t>tendonopathy</a:t>
            </a:r>
            <a:endParaRPr lang="en-US" dirty="0" smtClean="0"/>
          </a:p>
          <a:p>
            <a:r>
              <a:rPr lang="en-US" dirty="0" smtClean="0"/>
              <a:t>Distal </a:t>
            </a:r>
            <a:r>
              <a:rPr lang="en-US" dirty="0" err="1" smtClean="0"/>
              <a:t>insertional</a:t>
            </a:r>
            <a:r>
              <a:rPr lang="en-US" dirty="0" smtClean="0"/>
              <a:t> </a:t>
            </a:r>
            <a:r>
              <a:rPr lang="en-US" dirty="0" err="1" smtClean="0"/>
              <a:t>tendonopathy</a:t>
            </a:r>
            <a:endParaRPr lang="en-US" dirty="0" smtClean="0"/>
          </a:p>
          <a:p>
            <a:r>
              <a:rPr lang="en-US" dirty="0" err="1" smtClean="0"/>
              <a:t>Patelofemoral</a:t>
            </a:r>
            <a:r>
              <a:rPr lang="en-US" dirty="0" smtClean="0"/>
              <a:t> pain</a:t>
            </a:r>
          </a:p>
          <a:p>
            <a:r>
              <a:rPr lang="en-US" dirty="0" err="1" smtClean="0"/>
              <a:t>Hoffas</a:t>
            </a:r>
            <a:r>
              <a:rPr lang="en-US" dirty="0" smtClean="0"/>
              <a:t> fat pad impingement</a:t>
            </a:r>
          </a:p>
          <a:p>
            <a:r>
              <a:rPr lang="en-US" dirty="0" err="1" smtClean="0"/>
              <a:t>Plica</a:t>
            </a:r>
            <a:r>
              <a:rPr lang="en-US" dirty="0" smtClean="0"/>
              <a:t> lesions</a:t>
            </a:r>
          </a:p>
          <a:p>
            <a:r>
              <a:rPr lang="en-US" dirty="0" err="1" smtClean="0"/>
              <a:t>Osteochondral</a:t>
            </a:r>
            <a:r>
              <a:rPr lang="en-US" dirty="0" smtClean="0"/>
              <a:t> lesions</a:t>
            </a:r>
          </a:p>
          <a:p>
            <a:r>
              <a:rPr lang="en-US" dirty="0" smtClean="0"/>
              <a:t>Osgood </a:t>
            </a:r>
            <a:r>
              <a:rPr lang="en-US" dirty="0" err="1" smtClean="0"/>
              <a:t>Schlatter</a:t>
            </a:r>
            <a:endParaRPr lang="en-US" dirty="0" smtClean="0"/>
          </a:p>
          <a:p>
            <a:r>
              <a:rPr lang="en-US" dirty="0" err="1" smtClean="0"/>
              <a:t>Sinding</a:t>
            </a:r>
            <a:r>
              <a:rPr lang="en-US" dirty="0" smtClean="0"/>
              <a:t>-Larsen </a:t>
            </a:r>
            <a:r>
              <a:rPr lang="en-US" dirty="0" err="1" smtClean="0"/>
              <a:t>Johanson</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20862574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5" name="Text Placeholder 4"/>
          <p:cNvSpPr>
            <a:spLocks noGrp="1"/>
          </p:cNvSpPr>
          <p:nvPr>
            <p:ph type="body" sz="half" idx="4294967295"/>
          </p:nvPr>
        </p:nvSpPr>
        <p:spPr>
          <a:xfrm>
            <a:off x="0" y="1435100"/>
            <a:ext cx="3008313" cy="4691063"/>
          </a:xfrm>
        </p:spPr>
        <p:txBody>
          <a:bodyPr>
            <a:normAutofit/>
          </a:bodyPr>
          <a:lstStyle/>
          <a:p>
            <a:pPr marL="285750" indent="-285750">
              <a:buFont typeface="Arial"/>
              <a:buChar char="•"/>
            </a:pPr>
            <a:endParaRPr lang="en-US" dirty="0" smtClean="0"/>
          </a:p>
          <a:p>
            <a:pPr marL="742950" lvl="1" indent="-285750">
              <a:buFont typeface="Arial"/>
              <a:buChar char="•"/>
            </a:pPr>
            <a:endParaRPr lang="en-US" dirty="0"/>
          </a:p>
        </p:txBody>
      </p:sp>
      <p:sp>
        <p:nvSpPr>
          <p:cNvPr id="7" name="Content Placeholder 6"/>
          <p:cNvSpPr>
            <a:spLocks noGrp="1"/>
          </p:cNvSpPr>
          <p:nvPr>
            <p:ph idx="1"/>
          </p:nvPr>
        </p:nvSpPr>
        <p:spPr/>
        <p:txBody>
          <a:bodyPr>
            <a:normAutofit/>
          </a:bodyPr>
          <a:lstStyle/>
          <a:p>
            <a:r>
              <a:rPr lang="en-US" dirty="0" smtClean="0"/>
              <a:t>Reactive </a:t>
            </a:r>
            <a:r>
              <a:rPr lang="en-US" dirty="0" err="1" smtClean="0"/>
              <a:t>Tendonopathy</a:t>
            </a:r>
            <a:endParaRPr lang="en-US" dirty="0" smtClean="0"/>
          </a:p>
          <a:p>
            <a:pPr lvl="1"/>
            <a:r>
              <a:rPr lang="en-US" dirty="0" smtClean="0"/>
              <a:t>Load modification</a:t>
            </a:r>
          </a:p>
          <a:p>
            <a:pPr lvl="1"/>
            <a:r>
              <a:rPr lang="en-US" dirty="0" smtClean="0"/>
              <a:t>Ibuprofen/</a:t>
            </a:r>
            <a:r>
              <a:rPr lang="en-US" dirty="0" err="1" smtClean="0"/>
              <a:t>Celecoxib</a:t>
            </a:r>
            <a:r>
              <a:rPr lang="en-US" dirty="0" smtClean="0"/>
              <a:t> </a:t>
            </a:r>
            <a:r>
              <a:rPr lang="en-US" dirty="0" err="1" smtClean="0"/>
              <a:t>preffered</a:t>
            </a:r>
            <a:endParaRPr lang="en-US" dirty="0" smtClean="0"/>
          </a:p>
          <a:p>
            <a:pPr lvl="1"/>
            <a:endParaRPr lang="en-US" dirty="0"/>
          </a:p>
          <a:p>
            <a:pPr marL="514350" indent="-457200"/>
            <a:r>
              <a:rPr lang="en-US" dirty="0" smtClean="0"/>
              <a:t>Late Tendon </a:t>
            </a:r>
            <a:r>
              <a:rPr lang="en-US" dirty="0" err="1" smtClean="0"/>
              <a:t>dysrepair</a:t>
            </a:r>
            <a:r>
              <a:rPr lang="en-US" dirty="0" smtClean="0"/>
              <a:t>/Tendon degeneration</a:t>
            </a:r>
          </a:p>
          <a:p>
            <a:pPr marL="914400" lvl="1" indent="-457200"/>
            <a:r>
              <a:rPr lang="en-US" dirty="0" smtClean="0"/>
              <a:t>Frictions</a:t>
            </a:r>
          </a:p>
          <a:p>
            <a:pPr marL="914400" lvl="1" indent="-457200"/>
            <a:r>
              <a:rPr lang="en-US" dirty="0" smtClean="0"/>
              <a:t>ECSW</a:t>
            </a:r>
          </a:p>
          <a:p>
            <a:pPr marL="914400" lvl="1" indent="-457200"/>
            <a:r>
              <a:rPr lang="en-US" dirty="0" smtClean="0"/>
              <a:t>U/S</a:t>
            </a:r>
          </a:p>
          <a:p>
            <a:pPr marL="914400" lvl="1" indent="-457200"/>
            <a:endParaRPr lang="en-US" dirty="0" smtClean="0"/>
          </a:p>
          <a:p>
            <a:pPr marL="914400" lvl="1" indent="-457200"/>
            <a:endParaRPr lang="en-US" dirty="0"/>
          </a:p>
        </p:txBody>
      </p:sp>
    </p:spTree>
    <p:extLst>
      <p:ext uri="{BB962C8B-B14F-4D97-AF65-F5344CB8AC3E}">
        <p14:creationId xmlns:p14="http://schemas.microsoft.com/office/powerpoint/2010/main" val="380161527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5" name="Text Placeholder 4"/>
          <p:cNvSpPr>
            <a:spLocks noGrp="1"/>
          </p:cNvSpPr>
          <p:nvPr>
            <p:ph type="body" sz="half" idx="4294967295"/>
          </p:nvPr>
        </p:nvSpPr>
        <p:spPr>
          <a:xfrm>
            <a:off x="0" y="1435100"/>
            <a:ext cx="3008313" cy="4691063"/>
          </a:xfrm>
        </p:spPr>
        <p:txBody>
          <a:bodyPr>
            <a:normAutofit/>
          </a:bodyPr>
          <a:lstStyle/>
          <a:p>
            <a:pPr marL="285750" indent="-285750">
              <a:buFont typeface="Arial"/>
              <a:buChar char="•"/>
            </a:pPr>
            <a:endParaRPr lang="en-US" dirty="0" smtClean="0"/>
          </a:p>
          <a:p>
            <a:pPr marL="742950" lvl="1" indent="-285750">
              <a:buFont typeface="Arial"/>
              <a:buChar char="•"/>
            </a:pPr>
            <a:endParaRPr lang="en-US" dirty="0"/>
          </a:p>
        </p:txBody>
      </p:sp>
      <p:sp>
        <p:nvSpPr>
          <p:cNvPr id="7" name="Content Placeholder 6"/>
          <p:cNvSpPr>
            <a:spLocks noGrp="1"/>
          </p:cNvSpPr>
          <p:nvPr>
            <p:ph idx="1"/>
          </p:nvPr>
        </p:nvSpPr>
        <p:spPr/>
        <p:txBody>
          <a:bodyPr>
            <a:normAutofit/>
          </a:bodyPr>
          <a:lstStyle/>
          <a:p>
            <a:r>
              <a:rPr lang="en-US" dirty="0" smtClean="0"/>
              <a:t>Reactive </a:t>
            </a:r>
            <a:r>
              <a:rPr lang="en-US" dirty="0" err="1" smtClean="0"/>
              <a:t>Tendonopathy</a:t>
            </a:r>
            <a:endParaRPr lang="en-US" dirty="0" smtClean="0"/>
          </a:p>
          <a:p>
            <a:pPr lvl="1"/>
            <a:r>
              <a:rPr lang="en-US" dirty="0" smtClean="0"/>
              <a:t>Load modification</a:t>
            </a:r>
          </a:p>
          <a:p>
            <a:pPr lvl="1"/>
            <a:r>
              <a:rPr lang="en-US" dirty="0" smtClean="0"/>
              <a:t>Ibuprofen/</a:t>
            </a:r>
            <a:r>
              <a:rPr lang="en-US" dirty="0" err="1" smtClean="0"/>
              <a:t>Celecoxib</a:t>
            </a:r>
            <a:r>
              <a:rPr lang="en-US" dirty="0" smtClean="0"/>
              <a:t> </a:t>
            </a:r>
            <a:r>
              <a:rPr lang="en-US" dirty="0" err="1" smtClean="0"/>
              <a:t>preffered</a:t>
            </a:r>
            <a:endParaRPr lang="en-US" dirty="0" smtClean="0"/>
          </a:p>
          <a:p>
            <a:pPr lvl="1"/>
            <a:endParaRPr lang="en-US" dirty="0"/>
          </a:p>
          <a:p>
            <a:pPr marL="514350" indent="-457200"/>
            <a:r>
              <a:rPr lang="en-US" dirty="0" smtClean="0"/>
              <a:t>Late Tendon </a:t>
            </a:r>
            <a:r>
              <a:rPr lang="en-US" dirty="0" err="1" smtClean="0"/>
              <a:t>dysrepair</a:t>
            </a:r>
            <a:r>
              <a:rPr lang="en-US" dirty="0" smtClean="0"/>
              <a:t>/Tendon degeneration</a:t>
            </a:r>
          </a:p>
          <a:p>
            <a:pPr marL="914400" lvl="1" indent="-457200"/>
            <a:r>
              <a:rPr lang="en-US" dirty="0" smtClean="0"/>
              <a:t>Frictions</a:t>
            </a:r>
          </a:p>
          <a:p>
            <a:pPr marL="914400" lvl="1" indent="-457200"/>
            <a:r>
              <a:rPr lang="en-US" dirty="0" smtClean="0"/>
              <a:t>ECSWT</a:t>
            </a:r>
          </a:p>
          <a:p>
            <a:pPr marL="914400" lvl="1" indent="-457200"/>
            <a:r>
              <a:rPr lang="en-US" dirty="0" smtClean="0"/>
              <a:t>U/S</a:t>
            </a:r>
          </a:p>
          <a:p>
            <a:pPr marL="914400" lvl="1" indent="-457200"/>
            <a:endParaRPr lang="en-US" dirty="0" smtClean="0"/>
          </a:p>
          <a:p>
            <a:pPr marL="914400" lvl="1" indent="-457200"/>
            <a:endParaRPr lang="en-US" dirty="0"/>
          </a:p>
        </p:txBody>
      </p:sp>
      <p:pic>
        <p:nvPicPr>
          <p:cNvPr id="3" name="Picture 2" descr="Screen Shot 2019-09-10 at 3.19.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16" y="1940113"/>
            <a:ext cx="9086384" cy="3830716"/>
          </a:xfrm>
          <a:prstGeom prst="rect">
            <a:avLst/>
          </a:prstGeom>
        </p:spPr>
      </p:pic>
    </p:spTree>
    <p:extLst>
      <p:ext uri="{BB962C8B-B14F-4D97-AF65-F5344CB8AC3E}">
        <p14:creationId xmlns:p14="http://schemas.microsoft.com/office/powerpoint/2010/main" val="27196478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pic>
        <p:nvPicPr>
          <p:cNvPr id="6" name="Content Placeholder 5" descr="Screen Shot 2019-09-10 at 2.37.18 PM.png"/>
          <p:cNvPicPr>
            <a:picLocks noGrp="1" noChangeAspect="1"/>
          </p:cNvPicPr>
          <p:nvPr>
            <p:ph idx="1"/>
          </p:nvPr>
        </p:nvPicPr>
        <p:blipFill>
          <a:blip r:embed="rId2">
            <a:extLst>
              <a:ext uri="{28A0092B-C50C-407E-A947-70E740481C1C}">
                <a14:useLocalDpi xmlns:a14="http://schemas.microsoft.com/office/drawing/2010/main" val="0"/>
              </a:ext>
            </a:extLst>
          </a:blip>
          <a:srcRect l="-27693" r="-27693"/>
          <a:stretch>
            <a:fillRect/>
          </a:stretch>
        </p:blipFill>
        <p:spPr/>
      </p:pic>
      <p:sp>
        <p:nvSpPr>
          <p:cNvPr id="5" name="Text Placeholder 4"/>
          <p:cNvSpPr>
            <a:spLocks noGrp="1"/>
          </p:cNvSpPr>
          <p:nvPr>
            <p:ph type="body" sz="half" idx="2"/>
          </p:nvPr>
        </p:nvSpPr>
        <p:spPr/>
        <p:txBody>
          <a:bodyPr/>
          <a:lstStyle/>
          <a:p>
            <a:pPr marL="285750" indent="-285750">
              <a:buFont typeface="Arial"/>
              <a:buChar char="•"/>
            </a:pPr>
            <a:r>
              <a:rPr lang="en-US" dirty="0" smtClean="0"/>
              <a:t>Exercise therapy</a:t>
            </a:r>
          </a:p>
          <a:p>
            <a:pPr marL="742950" lvl="1" indent="-285750">
              <a:buFont typeface="Arial"/>
              <a:buChar char="•"/>
            </a:pPr>
            <a:r>
              <a:rPr lang="en-US" dirty="0" smtClean="0"/>
              <a:t>Most researched management protocol</a:t>
            </a:r>
          </a:p>
          <a:p>
            <a:pPr marL="285750" indent="-285750">
              <a:buFont typeface="Arial"/>
              <a:buChar char="•"/>
            </a:pPr>
            <a:r>
              <a:rPr lang="en-US" dirty="0" smtClean="0"/>
              <a:t>Eccentric protocol</a:t>
            </a:r>
          </a:p>
          <a:p>
            <a:pPr marL="742950" lvl="1" indent="-285750">
              <a:buFont typeface="Arial"/>
              <a:buChar char="•"/>
            </a:pPr>
            <a:r>
              <a:rPr lang="en-US" dirty="0" smtClean="0"/>
              <a:t>3 sets of 15 reps twice daily</a:t>
            </a:r>
          </a:p>
          <a:p>
            <a:pPr marL="742950" lvl="1" indent="-285750">
              <a:buFont typeface="Arial"/>
              <a:buChar char="•"/>
            </a:pPr>
            <a:r>
              <a:rPr lang="en-US" dirty="0" smtClean="0"/>
              <a:t>12 weeks</a:t>
            </a:r>
          </a:p>
          <a:p>
            <a:pPr marL="742950" lvl="1" indent="-285750">
              <a:buFont typeface="Arial"/>
              <a:buChar char="•"/>
            </a:pPr>
            <a:endParaRPr lang="en-US" dirty="0"/>
          </a:p>
          <a:p>
            <a:pPr marL="285750" indent="-285750">
              <a:buFont typeface="Arial"/>
              <a:buChar char="•"/>
            </a:pPr>
            <a:r>
              <a:rPr lang="en-US" dirty="0"/>
              <a:t>T</a:t>
            </a:r>
            <a:r>
              <a:rPr lang="en-US" dirty="0" smtClean="0"/>
              <a:t>he question is now, how effective is eccentrics alone?</a:t>
            </a:r>
          </a:p>
          <a:p>
            <a:pPr marL="742950" lvl="1" indent="-285750">
              <a:buFont typeface="Arial"/>
              <a:buChar char="•"/>
            </a:pPr>
            <a:r>
              <a:rPr lang="en-US" dirty="0" smtClean="0"/>
              <a:t>We’re not addressing the kinetic chain</a:t>
            </a:r>
          </a:p>
          <a:p>
            <a:pPr marL="742950" lvl="1" indent="-285750">
              <a:buFont typeface="Arial"/>
              <a:buChar char="•"/>
            </a:pPr>
            <a:r>
              <a:rPr lang="en-US" dirty="0" smtClean="0"/>
              <a:t>How good is the evidence actually for eccentrics</a:t>
            </a:r>
          </a:p>
          <a:p>
            <a:pPr marL="742950" lvl="1" indent="-285750">
              <a:buFont typeface="Arial"/>
              <a:buChar char="•"/>
            </a:pPr>
            <a:endParaRPr lang="en-US" dirty="0"/>
          </a:p>
        </p:txBody>
      </p:sp>
    </p:spTree>
    <p:extLst>
      <p:ext uri="{BB962C8B-B14F-4D97-AF65-F5344CB8AC3E}">
        <p14:creationId xmlns:p14="http://schemas.microsoft.com/office/powerpoint/2010/main" val="221826369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5" name="Text Placeholder 4"/>
          <p:cNvSpPr>
            <a:spLocks noGrp="1"/>
          </p:cNvSpPr>
          <p:nvPr>
            <p:ph type="body" sz="half" idx="2"/>
          </p:nvPr>
        </p:nvSpPr>
        <p:spPr/>
        <p:txBody>
          <a:bodyPr/>
          <a:lstStyle/>
          <a:p>
            <a:pPr marL="285750" indent="-285750">
              <a:buFont typeface="Arial"/>
              <a:buChar char="•"/>
            </a:pPr>
            <a:r>
              <a:rPr lang="en-US" dirty="0" smtClean="0"/>
              <a:t>Eccentric protocol</a:t>
            </a:r>
          </a:p>
          <a:p>
            <a:pPr marL="742950" lvl="1" indent="-285750">
              <a:buFont typeface="Arial"/>
              <a:buChar char="•"/>
            </a:pPr>
            <a:r>
              <a:rPr lang="en-US" dirty="0" smtClean="0"/>
              <a:t>3 sets of 15 reps twice daily</a:t>
            </a:r>
          </a:p>
          <a:p>
            <a:pPr marL="742950" lvl="1" indent="-285750">
              <a:buFont typeface="Arial"/>
              <a:buChar char="•"/>
            </a:pPr>
            <a:endParaRPr lang="en-US" dirty="0"/>
          </a:p>
          <a:p>
            <a:pPr marL="285750" indent="-285750">
              <a:buFont typeface="Arial"/>
              <a:buChar char="•"/>
            </a:pPr>
            <a:r>
              <a:rPr lang="en-US" dirty="0" smtClean="0"/>
              <a:t>11 years on </a:t>
            </a:r>
            <a:r>
              <a:rPr lang="mr-IN" dirty="0" smtClean="0"/>
              <a:t>–</a:t>
            </a:r>
            <a:r>
              <a:rPr lang="en-US" dirty="0" smtClean="0"/>
              <a:t> the question is now, how effective is eccentrics alone?</a:t>
            </a:r>
          </a:p>
          <a:p>
            <a:pPr marL="285750" indent="-285750">
              <a:buFont typeface="Arial"/>
              <a:buChar char="•"/>
            </a:pPr>
            <a:r>
              <a:rPr lang="en-US" dirty="0" smtClean="0"/>
              <a:t>Problem is that we’re not quite addressing any of the kinetic chain issues</a:t>
            </a:r>
          </a:p>
          <a:p>
            <a:pPr marL="742950" lvl="1" indent="-285750">
              <a:buFont typeface="Arial"/>
              <a:buChar char="•"/>
            </a:pPr>
            <a:endParaRPr lang="en-US" dirty="0"/>
          </a:p>
        </p:txBody>
      </p:sp>
      <p:pic>
        <p:nvPicPr>
          <p:cNvPr id="4" name="Picture 3" descr="Screen Shot 2019-09-10 at 2.29.4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7392" y="420471"/>
            <a:ext cx="3186025" cy="5705692"/>
          </a:xfrm>
          <a:prstGeom prst="rect">
            <a:avLst/>
          </a:prstGeom>
        </p:spPr>
      </p:pic>
      <p:pic>
        <p:nvPicPr>
          <p:cNvPr id="7" name="Picture 6" descr="Screen Shot 2019-09-10 at 2.27.1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18" y="787803"/>
            <a:ext cx="8735147" cy="2366347"/>
          </a:xfrm>
          <a:prstGeom prst="rect">
            <a:avLst/>
          </a:prstGeom>
        </p:spPr>
      </p:pic>
      <p:sp>
        <p:nvSpPr>
          <p:cNvPr id="9" name="Content Placeholder 8"/>
          <p:cNvSpPr>
            <a:spLocks noGrp="1"/>
          </p:cNvSpPr>
          <p:nvPr>
            <p:ph idx="1"/>
          </p:nvPr>
        </p:nvSpPr>
        <p:spPr/>
        <p:txBody>
          <a:bodyPr/>
          <a:lstStyle/>
          <a:p>
            <a:endParaRPr lang="en-US"/>
          </a:p>
        </p:txBody>
      </p:sp>
      <p:pic>
        <p:nvPicPr>
          <p:cNvPr id="10" name="Picture 9" descr="Screen Shot 2019-09-10 at 2.36.4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54150"/>
            <a:ext cx="9144000" cy="2510636"/>
          </a:xfrm>
          <a:prstGeom prst="rect">
            <a:avLst/>
          </a:prstGeom>
        </p:spPr>
      </p:pic>
    </p:spTree>
    <p:extLst>
      <p:ext uri="{BB962C8B-B14F-4D97-AF65-F5344CB8AC3E}">
        <p14:creationId xmlns:p14="http://schemas.microsoft.com/office/powerpoint/2010/main" val="276861586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endParaRPr lang="en-US"/>
          </a:p>
        </p:txBody>
      </p:sp>
      <p:pic>
        <p:nvPicPr>
          <p:cNvPr id="9" name="Picture 8" descr="Screen Shot 2019-09-10 at 3.24.1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857" y="0"/>
            <a:ext cx="4584095" cy="6858000"/>
          </a:xfrm>
          <a:prstGeom prst="rect">
            <a:avLst/>
          </a:prstGeom>
        </p:spPr>
      </p:pic>
    </p:spTree>
    <p:extLst>
      <p:ext uri="{BB962C8B-B14F-4D97-AF65-F5344CB8AC3E}">
        <p14:creationId xmlns:p14="http://schemas.microsoft.com/office/powerpoint/2010/main" val="82587152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protocol</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5" name="Text Placeholder 4"/>
          <p:cNvSpPr>
            <a:spLocks noGrp="1"/>
          </p:cNvSpPr>
          <p:nvPr>
            <p:ph type="body" sz="half" idx="2"/>
          </p:nvPr>
        </p:nvSpPr>
        <p:spPr/>
        <p:txBody>
          <a:bodyPr>
            <a:normAutofit/>
          </a:bodyPr>
          <a:lstStyle/>
          <a:p>
            <a:pPr marL="285750" indent="-285750">
              <a:buFont typeface="Arial"/>
              <a:buChar char="•"/>
            </a:pPr>
            <a:r>
              <a:rPr lang="en-US" dirty="0" smtClean="0"/>
              <a:t>Load tolerance test</a:t>
            </a:r>
          </a:p>
          <a:p>
            <a:pPr marL="742950" lvl="1" indent="-285750">
              <a:buFont typeface="Arial"/>
              <a:buChar char="•"/>
            </a:pPr>
            <a:r>
              <a:rPr lang="en-US" dirty="0" smtClean="0"/>
              <a:t>Single leg decline squat (daily)</a:t>
            </a:r>
            <a:endParaRPr lang="en-US" dirty="0"/>
          </a:p>
          <a:p>
            <a:pPr marL="285750" indent="-285750">
              <a:buFont typeface="Arial"/>
              <a:buChar char="•"/>
            </a:pPr>
            <a:r>
              <a:rPr lang="en-US" dirty="0" smtClean="0"/>
              <a:t>Isometric </a:t>
            </a:r>
          </a:p>
          <a:p>
            <a:pPr marL="742950" lvl="1" indent="-285750">
              <a:buFont typeface="Arial"/>
              <a:buChar char="•"/>
            </a:pPr>
            <a:r>
              <a:rPr lang="en-US" dirty="0" smtClean="0"/>
              <a:t>Can last for a few weeks (daily) </a:t>
            </a:r>
            <a:endParaRPr lang="en-US" dirty="0"/>
          </a:p>
          <a:p>
            <a:pPr marL="285750" indent="-285750">
              <a:buFont typeface="Arial"/>
              <a:buChar char="•"/>
            </a:pPr>
            <a:r>
              <a:rPr lang="en-US" dirty="0" smtClean="0"/>
              <a:t>Isotonic</a:t>
            </a:r>
          </a:p>
          <a:p>
            <a:pPr marL="742950" lvl="1" indent="-285750">
              <a:buFont typeface="Arial"/>
              <a:buChar char="•"/>
            </a:pPr>
            <a:r>
              <a:rPr lang="en-US" dirty="0" smtClean="0"/>
              <a:t>Initiate when pain on performing is &gt;3/10</a:t>
            </a:r>
          </a:p>
          <a:p>
            <a:pPr marL="742950" lvl="1" indent="-285750">
              <a:buFont typeface="Arial"/>
              <a:buChar char="•"/>
            </a:pPr>
            <a:r>
              <a:rPr lang="en-US" dirty="0" smtClean="0"/>
              <a:t>Important for muscle bulk and strength</a:t>
            </a:r>
          </a:p>
          <a:p>
            <a:pPr marL="285750" indent="-285750">
              <a:buFont typeface="Arial"/>
              <a:buChar char="•"/>
            </a:pPr>
            <a:r>
              <a:rPr lang="en-US" dirty="0" smtClean="0"/>
              <a:t>Energy storage loading (72 hours)</a:t>
            </a:r>
          </a:p>
          <a:p>
            <a:pPr marL="742950" lvl="1" indent="-285750">
              <a:buFont typeface="Arial"/>
              <a:buChar char="•"/>
            </a:pPr>
            <a:r>
              <a:rPr lang="en-US" dirty="0" smtClean="0"/>
              <a:t>Phase initiation</a:t>
            </a:r>
          </a:p>
          <a:p>
            <a:pPr marL="742950" lvl="1" indent="-285750">
              <a:buFont typeface="Arial"/>
              <a:buChar char="•"/>
            </a:pPr>
            <a:r>
              <a:rPr lang="en-US" dirty="0" smtClean="0"/>
              <a:t>Rate of loading</a:t>
            </a:r>
          </a:p>
          <a:p>
            <a:pPr marL="742950" lvl="1" indent="-285750">
              <a:buFont typeface="Arial"/>
              <a:buChar char="•"/>
            </a:pPr>
            <a:r>
              <a:rPr lang="en-US" dirty="0" smtClean="0"/>
              <a:t>Athlete </a:t>
            </a:r>
            <a:r>
              <a:rPr lang="en-US" dirty="0" err="1" smtClean="0"/>
              <a:t>dependant</a:t>
            </a:r>
            <a:r>
              <a:rPr lang="en-US" dirty="0" smtClean="0"/>
              <a:t> but volume&gt;intensity</a:t>
            </a:r>
          </a:p>
          <a:p>
            <a:pPr marL="285750" indent="-285750">
              <a:buFont typeface="Arial"/>
              <a:buChar char="•"/>
            </a:pPr>
            <a:r>
              <a:rPr lang="en-US" dirty="0" smtClean="0"/>
              <a:t>Return to sport</a:t>
            </a:r>
          </a:p>
          <a:p>
            <a:pPr marL="742950" lvl="1" indent="-285750">
              <a:buFont typeface="Arial"/>
              <a:buChar char="•"/>
            </a:pPr>
            <a:r>
              <a:rPr lang="en-US" dirty="0" smtClean="0"/>
              <a:t>Stage 3 should match training drills and then integrate</a:t>
            </a:r>
          </a:p>
          <a:p>
            <a:pPr marL="742950" lvl="1" indent="-285750">
              <a:buFont typeface="Arial"/>
              <a:buChar char="•"/>
            </a:pPr>
            <a:r>
              <a:rPr lang="en-US" dirty="0" smtClean="0"/>
              <a:t>RTS when load tolerance is managed with minimal pain</a:t>
            </a:r>
          </a:p>
          <a:p>
            <a:pPr marL="285750" indent="-285750">
              <a:buFont typeface="Arial"/>
              <a:buChar char="•"/>
            </a:pPr>
            <a:r>
              <a:rPr lang="en-US" dirty="0" smtClean="0"/>
              <a:t>Maintenance</a:t>
            </a:r>
          </a:p>
          <a:p>
            <a:pPr lvl="1"/>
            <a:endParaRPr lang="en-US" dirty="0" smtClean="0"/>
          </a:p>
          <a:p>
            <a:pPr marL="742950" lvl="1" indent="-285750">
              <a:buFont typeface="Arial"/>
              <a:buChar char="•"/>
            </a:pPr>
            <a:endParaRPr lang="en-US" dirty="0" smtClean="0"/>
          </a:p>
          <a:p>
            <a:pPr marL="285750" indent="-285750">
              <a:buFont typeface="Arial"/>
              <a:buChar char="•"/>
            </a:pPr>
            <a:endParaRPr lang="en-US" dirty="0"/>
          </a:p>
        </p:txBody>
      </p:sp>
      <p:pic>
        <p:nvPicPr>
          <p:cNvPr id="4" name="Picture 3" descr="Screen Shot 2019-09-10 at 3.38.2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3666" y="1157164"/>
            <a:ext cx="5820334" cy="4555442"/>
          </a:xfrm>
          <a:prstGeom prst="rect">
            <a:avLst/>
          </a:prstGeom>
        </p:spPr>
      </p:pic>
    </p:spTree>
    <p:extLst>
      <p:ext uri="{BB962C8B-B14F-4D97-AF65-F5344CB8AC3E}">
        <p14:creationId xmlns:p14="http://schemas.microsoft.com/office/powerpoint/2010/main" val="132007838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PRP and Shockwave</a:t>
            </a:r>
            <a:endParaRPr lang="en-US" dirty="0"/>
          </a:p>
        </p:txBody>
      </p:sp>
      <p:pic>
        <p:nvPicPr>
          <p:cNvPr id="5" name="Content Placeholder 4" descr="Screen Shot 2019-09-10 at 4.28.29 PM.png"/>
          <p:cNvPicPr>
            <a:picLocks noGrp="1" noChangeAspect="1"/>
          </p:cNvPicPr>
          <p:nvPr>
            <p:ph idx="1"/>
          </p:nvPr>
        </p:nvPicPr>
        <p:blipFill>
          <a:blip r:embed="rId3">
            <a:extLst>
              <a:ext uri="{28A0092B-C50C-407E-A947-70E740481C1C}">
                <a14:useLocalDpi xmlns:a14="http://schemas.microsoft.com/office/drawing/2010/main" val="0"/>
              </a:ext>
            </a:extLst>
          </a:blip>
          <a:srcRect t="-51389" b="-51389"/>
          <a:stretch>
            <a:fillRect/>
          </a:stretch>
        </p:blipFill>
        <p:spPr>
          <a:xfrm>
            <a:off x="457200" y="2446794"/>
            <a:ext cx="8229600" cy="4525963"/>
          </a:xfrm>
        </p:spPr>
      </p:pic>
      <p:pic>
        <p:nvPicPr>
          <p:cNvPr id="4" name="Picture 3" descr="Screen Shot 2019-09-10 at 4.17.4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477507"/>
            <a:ext cx="8450226" cy="2052269"/>
          </a:xfrm>
          <a:prstGeom prst="rect">
            <a:avLst/>
          </a:prstGeom>
        </p:spPr>
      </p:pic>
    </p:spTree>
    <p:extLst>
      <p:ext uri="{BB962C8B-B14F-4D97-AF65-F5344CB8AC3E}">
        <p14:creationId xmlns:p14="http://schemas.microsoft.com/office/powerpoint/2010/main" val="39301876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endParaRPr lang="en-US" dirty="0"/>
          </a:p>
          <a:p>
            <a:pPr marL="514350" indent="-514350">
              <a:buFont typeface="+mj-lt"/>
              <a:buAutoNum type="arabicPeriod"/>
            </a:pPr>
            <a:r>
              <a:rPr lang="en-US" dirty="0"/>
              <a:t>Rio E, Moseley L, </a:t>
            </a:r>
            <a:r>
              <a:rPr lang="en-US" dirty="0" err="1"/>
              <a:t>Purdam</a:t>
            </a:r>
            <a:r>
              <a:rPr lang="en-US" dirty="0"/>
              <a:t> C, et al. The pain of </a:t>
            </a:r>
            <a:r>
              <a:rPr lang="en-US" dirty="0" err="1"/>
              <a:t>tendinopathy</a:t>
            </a:r>
            <a:r>
              <a:rPr lang="en-US" dirty="0"/>
              <a:t>: physiological or pathophysiological? </a:t>
            </a:r>
            <a:r>
              <a:rPr lang="en-US" i="1" dirty="0"/>
              <a:t>Sports Med</a:t>
            </a:r>
            <a:r>
              <a:rPr lang="en-US" dirty="0"/>
              <a:t>. 2014;44:9-23. http://</a:t>
            </a:r>
            <a:r>
              <a:rPr lang="en-US" dirty="0" err="1"/>
              <a:t>dx.doi</a:t>
            </a:r>
            <a:r>
              <a:rPr lang="en-US" dirty="0"/>
              <a:t>. org/10.1007/s40279-013-0096-z </a:t>
            </a:r>
            <a:endParaRPr lang="en-US" dirty="0" smtClean="0"/>
          </a:p>
          <a:p>
            <a:pPr marL="514350" indent="-514350">
              <a:buFont typeface="+mj-lt"/>
              <a:buAutoNum type="arabicPeriod"/>
            </a:pPr>
            <a:endParaRPr lang="en-US" dirty="0"/>
          </a:p>
          <a:p>
            <a:pPr marL="514350" indent="-514350">
              <a:buFont typeface="+mj-lt"/>
              <a:buAutoNum type="arabicPeriod"/>
            </a:pPr>
            <a:r>
              <a:rPr lang="en-US" dirty="0"/>
              <a:t>Van der </a:t>
            </a:r>
            <a:r>
              <a:rPr lang="en-US" dirty="0" err="1"/>
              <a:t>Worp</a:t>
            </a:r>
            <a:r>
              <a:rPr lang="en-US" dirty="0"/>
              <a:t> H, de </a:t>
            </a:r>
            <a:r>
              <a:rPr lang="en-US" dirty="0" err="1"/>
              <a:t>Poel</a:t>
            </a:r>
            <a:r>
              <a:rPr lang="en-US" dirty="0"/>
              <a:t> HJ, </a:t>
            </a:r>
            <a:r>
              <a:rPr lang="en-US" dirty="0" err="1"/>
              <a:t>Diercks</a:t>
            </a:r>
            <a:r>
              <a:rPr lang="en-US" dirty="0"/>
              <a:t> RL, van den </a:t>
            </a:r>
            <a:r>
              <a:rPr lang="en-US" dirty="0" err="1"/>
              <a:t>Akker-Scheek</a:t>
            </a:r>
            <a:r>
              <a:rPr lang="en-US" dirty="0"/>
              <a:t> I, </a:t>
            </a:r>
            <a:r>
              <a:rPr lang="en-US" dirty="0" err="1"/>
              <a:t>Zwerver</a:t>
            </a:r>
            <a:r>
              <a:rPr lang="en-US" dirty="0"/>
              <a:t> J. Jumper’s knee or lander’s knee? A systematic review of the relation between jump biomechanics and patellar </a:t>
            </a:r>
            <a:r>
              <a:rPr lang="en-US" dirty="0" err="1"/>
              <a:t>tendinopathy</a:t>
            </a:r>
            <a:r>
              <a:rPr lang="en-US" dirty="0"/>
              <a:t>. </a:t>
            </a:r>
            <a:r>
              <a:rPr lang="en-US" i="1" dirty="0" err="1"/>
              <a:t>Int</a:t>
            </a:r>
            <a:r>
              <a:rPr lang="en-US" i="1" dirty="0"/>
              <a:t> J Sports Med</a:t>
            </a:r>
            <a:r>
              <a:rPr lang="en-US" dirty="0"/>
              <a:t>. 2014;35:714- </a:t>
            </a:r>
            <a:r>
              <a:rPr lang="en-US" dirty="0" smtClean="0"/>
              <a:t>722. http://</a:t>
            </a:r>
            <a:r>
              <a:rPr lang="en-US" dirty="0" err="1" smtClean="0"/>
              <a:t>dx.doi.org</a:t>
            </a:r>
            <a:r>
              <a:rPr lang="en-US" dirty="0" smtClean="0"/>
              <a:t>/10.1055/s-0033-1358674 </a:t>
            </a:r>
          </a:p>
          <a:p>
            <a:pPr marL="514350" indent="-514350">
              <a:buFont typeface="+mj-lt"/>
              <a:buAutoNum type="arabicPeriod"/>
            </a:pPr>
            <a:r>
              <a:rPr lang="en-US" dirty="0" err="1" smtClean="0"/>
              <a:t>Kannus</a:t>
            </a:r>
            <a:r>
              <a:rPr lang="en-US" dirty="0" smtClean="0"/>
              <a:t> P, Structure of the tendon connective tissue. </a:t>
            </a:r>
            <a:r>
              <a:rPr lang="en-US" i="1" dirty="0" smtClean="0"/>
              <a:t>Scan J Med </a:t>
            </a:r>
            <a:r>
              <a:rPr lang="en-US" i="1" dirty="0" err="1" smtClean="0"/>
              <a:t>Sci</a:t>
            </a:r>
            <a:r>
              <a:rPr lang="en-US" i="1" dirty="0" smtClean="0"/>
              <a:t> Sports </a:t>
            </a:r>
            <a:r>
              <a:rPr lang="en-US" dirty="0" smtClean="0"/>
              <a:t>2000:10: 312-320</a:t>
            </a:r>
          </a:p>
          <a:p>
            <a:pPr marL="514350" indent="-514350">
              <a:buFont typeface="+mj-lt"/>
              <a:buAutoNum type="arabicPeriod"/>
            </a:pPr>
            <a:r>
              <a:rPr lang="en-US" dirty="0" err="1" smtClean="0"/>
              <a:t>Kannus</a:t>
            </a:r>
            <a:r>
              <a:rPr lang="en-US" dirty="0" smtClean="0"/>
              <a:t> P, </a:t>
            </a:r>
            <a:r>
              <a:rPr lang="en-US" dirty="0" err="1" smtClean="0"/>
              <a:t>Jozsa</a:t>
            </a:r>
            <a:r>
              <a:rPr lang="en-US" dirty="0" smtClean="0"/>
              <a:t> L. </a:t>
            </a:r>
            <a:r>
              <a:rPr lang="en-US" dirty="0" err="1" smtClean="0"/>
              <a:t>Histopathological</a:t>
            </a:r>
            <a:r>
              <a:rPr lang="en-US" dirty="0" smtClean="0"/>
              <a:t> changes preceding spontaneous rupture of a tendon. A controlled study of 891 patients. J Bone Joint </a:t>
            </a:r>
            <a:r>
              <a:rPr lang="en-US" dirty="0" err="1" smtClean="0"/>
              <a:t>Surg</a:t>
            </a:r>
            <a:r>
              <a:rPr lang="en-US" dirty="0" smtClean="0"/>
              <a:t> Am 1991;73:1507–25.)</a:t>
            </a:r>
          </a:p>
          <a:p>
            <a:pPr marL="514350" indent="-514350">
              <a:buFont typeface="+mj-lt"/>
              <a:buAutoNum type="arabicPeriod"/>
            </a:pPr>
            <a:r>
              <a:rPr lang="en-US" dirty="0" smtClean="0"/>
              <a:t>Cook JL, </a:t>
            </a:r>
            <a:r>
              <a:rPr lang="en-US" dirty="0" err="1" smtClean="0"/>
              <a:t>Purdam</a:t>
            </a:r>
            <a:r>
              <a:rPr lang="en-US" dirty="0" smtClean="0"/>
              <a:t> CR Is tendon pathology a continuum? A pathology model to explain the clinical presentation of load-induced </a:t>
            </a:r>
            <a:r>
              <a:rPr lang="en-US" dirty="0" err="1" smtClean="0"/>
              <a:t>tendinopathy</a:t>
            </a:r>
            <a:r>
              <a:rPr lang="en-US" dirty="0" smtClean="0"/>
              <a:t> British Journal of Sports Medicine 2009;43:409-416.</a:t>
            </a:r>
          </a:p>
          <a:p>
            <a:pPr marL="514350" indent="-514350">
              <a:buFont typeface="+mj-lt"/>
              <a:buAutoNum type="arabicPeriod"/>
            </a:pPr>
            <a:r>
              <a:rPr lang="en-US" dirty="0" err="1" smtClean="0"/>
              <a:t>Barfod</a:t>
            </a:r>
            <a:r>
              <a:rPr lang="en-US" dirty="0" smtClean="0"/>
              <a:t>, </a:t>
            </a:r>
            <a:r>
              <a:rPr lang="en-US" dirty="0" err="1" smtClean="0"/>
              <a:t>Kristoffer</a:t>
            </a:r>
            <a:r>
              <a:rPr lang="en-US" dirty="0" smtClean="0"/>
              <a:t>. (2014). Achilles tendon rupture; Assessment of </a:t>
            </a:r>
            <a:r>
              <a:rPr lang="en-US" dirty="0" err="1" smtClean="0"/>
              <a:t>nonoperative</a:t>
            </a:r>
            <a:r>
              <a:rPr lang="en-US" dirty="0" smtClean="0"/>
              <a:t> treatment. Danish medical journal. 61. B4837. </a:t>
            </a:r>
          </a:p>
          <a:p>
            <a:pPr marL="514350" indent="-514350">
              <a:buFont typeface="+mj-lt"/>
              <a:buAutoNum type="arabicPeriod"/>
            </a:pPr>
            <a:r>
              <a:rPr lang="en-US" dirty="0" err="1" smtClean="0"/>
              <a:t>Malliaras</a:t>
            </a:r>
            <a:r>
              <a:rPr lang="en-US" dirty="0" smtClean="0"/>
              <a:t>, Peter &amp; Cook, Jill &amp; </a:t>
            </a:r>
            <a:r>
              <a:rPr lang="en-US" dirty="0" err="1" smtClean="0"/>
              <a:t>Purdam</a:t>
            </a:r>
            <a:r>
              <a:rPr lang="en-US" dirty="0" smtClean="0"/>
              <a:t>, Craig &amp; Rio, </a:t>
            </a:r>
            <a:r>
              <a:rPr lang="en-US" dirty="0" err="1" smtClean="0"/>
              <a:t>Ebonie</a:t>
            </a:r>
            <a:r>
              <a:rPr lang="en-US" dirty="0" smtClean="0"/>
              <a:t>. (2015). Patellar </a:t>
            </a:r>
            <a:r>
              <a:rPr lang="en-US" dirty="0" err="1" smtClean="0"/>
              <a:t>Tendinopathy</a:t>
            </a:r>
            <a:r>
              <a:rPr lang="en-US" dirty="0" smtClean="0"/>
              <a:t>: Clinical Diagnosis, Load Management, and Advice for Challenging Case Presentations. The Journal of </a:t>
            </a:r>
            <a:r>
              <a:rPr lang="en-US" dirty="0" err="1" smtClean="0"/>
              <a:t>orthopaedic</a:t>
            </a:r>
            <a:r>
              <a:rPr lang="en-US" dirty="0" smtClean="0"/>
              <a:t> and sports physical therapy. 45. 1-33. 10.2519/jospt.2015.5987. </a:t>
            </a:r>
          </a:p>
          <a:p>
            <a:pPr marL="514350" indent="-514350">
              <a:buFont typeface="+mj-lt"/>
              <a:buAutoNum type="arabicPeriod"/>
            </a:pPr>
            <a:r>
              <a:rPr lang="en-US" dirty="0" smtClean="0"/>
              <a:t>﻿Rio E, Moseley L, </a:t>
            </a:r>
            <a:r>
              <a:rPr lang="en-US" dirty="0" err="1" smtClean="0"/>
              <a:t>Purdam</a:t>
            </a:r>
            <a:r>
              <a:rPr lang="en-US" dirty="0" smtClean="0"/>
              <a:t> C, et al. The pain of </a:t>
            </a:r>
            <a:r>
              <a:rPr lang="en-US" dirty="0" err="1" smtClean="0"/>
              <a:t>tendinopathy</a:t>
            </a:r>
            <a:r>
              <a:rPr lang="en-US" dirty="0" smtClean="0"/>
              <a:t>: physiological or </a:t>
            </a:r>
            <a:r>
              <a:rPr lang="en-US" dirty="0" err="1" smtClean="0"/>
              <a:t>pathophysiologi</a:t>
            </a:r>
            <a:r>
              <a:rPr lang="en-US" dirty="0" smtClean="0"/>
              <a:t>- </a:t>
            </a:r>
            <a:r>
              <a:rPr lang="en-US" dirty="0" err="1" smtClean="0"/>
              <a:t>cal</a:t>
            </a:r>
            <a:r>
              <a:rPr lang="en-US" dirty="0" smtClean="0"/>
              <a:t>? Sports Med. 2014;44:9-23. http://</a:t>
            </a:r>
            <a:r>
              <a:rPr lang="en-US" dirty="0" err="1" smtClean="0"/>
              <a:t>dx.doi</a:t>
            </a:r>
            <a:r>
              <a:rPr lang="en-US" dirty="0" smtClean="0"/>
              <a:t>. org/10.1007/s40279-013-0096-z</a:t>
            </a:r>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17850394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7366</TotalTime>
  <Words>3931</Words>
  <Application>Microsoft Macintosh PowerPoint</Application>
  <PresentationFormat>On-screen Show (4:3)</PresentationFormat>
  <Paragraphs>355</Paragraphs>
  <Slides>31</Slides>
  <Notes>21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Patella Tendonopathy</vt:lpstr>
      <vt:lpstr>What are tendons?  </vt:lpstr>
      <vt:lpstr>Tendon Structure</vt:lpstr>
      <vt:lpstr>Tendon Structure</vt:lpstr>
      <vt:lpstr>Tendon Structure</vt:lpstr>
      <vt:lpstr>Internal Structure of tendons</vt:lpstr>
      <vt:lpstr>Internal Structure of tendons</vt:lpstr>
      <vt:lpstr>Internal Structure of tendons</vt:lpstr>
      <vt:lpstr>Internal Structure of tendons</vt:lpstr>
      <vt:lpstr>Continuum of Tendon Pathology</vt:lpstr>
      <vt:lpstr>Continuum of Tendon Pathology</vt:lpstr>
      <vt:lpstr>New model of tendon Pathology</vt:lpstr>
      <vt:lpstr>New model of tendon Pathology</vt:lpstr>
      <vt:lpstr>New model of tendon Pathology</vt:lpstr>
      <vt:lpstr>New model of tendon Pathology</vt:lpstr>
      <vt:lpstr>New model of tendon Pathology</vt:lpstr>
      <vt:lpstr>New model of tendon Pathology</vt:lpstr>
      <vt:lpstr>How do we then guide treatment?</vt:lpstr>
      <vt:lpstr>Patella Tendonopathy</vt:lpstr>
      <vt:lpstr>Clinical Assessment</vt:lpstr>
      <vt:lpstr>Differential Diagnosis</vt:lpstr>
      <vt:lpstr>Differential Diagnosis</vt:lpstr>
      <vt:lpstr>Differential Diagnosis</vt:lpstr>
      <vt:lpstr>Management</vt:lpstr>
      <vt:lpstr>Management</vt:lpstr>
      <vt:lpstr>Management</vt:lpstr>
      <vt:lpstr>Management</vt:lpstr>
      <vt:lpstr>PowerPoint Presentation</vt:lpstr>
      <vt:lpstr>Exercise protocol</vt:lpstr>
      <vt:lpstr>PRP and Shockwave</vt:lpstr>
      <vt:lpstr>References</vt:lpstr>
    </vt:vector>
  </TitlesOfParts>
  <Company>DR JP Ganda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Patella Tendonopathy</dc:title>
  <dc:creator>Janesh P Ganda</dc:creator>
  <cp:lastModifiedBy>Janesh P Ganda</cp:lastModifiedBy>
  <cp:revision>67</cp:revision>
  <dcterms:created xsi:type="dcterms:W3CDTF">2019-09-06T06:02:30Z</dcterms:created>
  <dcterms:modified xsi:type="dcterms:W3CDTF">2019-09-11T08:49:30Z</dcterms:modified>
</cp:coreProperties>
</file>